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1"/>
  </p:notesMasterIdLst>
  <p:handoutMasterIdLst>
    <p:handoutMasterId r:id="rId172"/>
  </p:handout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399" r:id="rId14"/>
    <p:sldId id="269" r:id="rId15"/>
    <p:sldId id="270" r:id="rId16"/>
    <p:sldId id="271" r:id="rId17"/>
    <p:sldId id="272" r:id="rId18"/>
    <p:sldId id="401" r:id="rId19"/>
    <p:sldId id="403" r:id="rId20"/>
    <p:sldId id="273" r:id="rId21"/>
    <p:sldId id="402" r:id="rId22"/>
    <p:sldId id="275" r:id="rId23"/>
    <p:sldId id="276" r:id="rId24"/>
    <p:sldId id="277" r:id="rId25"/>
    <p:sldId id="278" r:id="rId26"/>
    <p:sldId id="404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426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422" r:id="rId72"/>
    <p:sldId id="423" r:id="rId73"/>
    <p:sldId id="424" r:id="rId74"/>
    <p:sldId id="425" r:id="rId75"/>
    <p:sldId id="323" r:id="rId76"/>
    <p:sldId id="333" r:id="rId77"/>
    <p:sldId id="412" r:id="rId78"/>
    <p:sldId id="408" r:id="rId79"/>
    <p:sldId id="427" r:id="rId80"/>
    <p:sldId id="410" r:id="rId81"/>
    <p:sldId id="407" r:id="rId82"/>
    <p:sldId id="413" r:id="rId83"/>
    <p:sldId id="415" r:id="rId84"/>
    <p:sldId id="414" r:id="rId85"/>
    <p:sldId id="416" r:id="rId86"/>
    <p:sldId id="417" r:id="rId87"/>
    <p:sldId id="418" r:id="rId88"/>
    <p:sldId id="419" r:id="rId89"/>
    <p:sldId id="420" r:id="rId90"/>
    <p:sldId id="421" r:id="rId91"/>
    <p:sldId id="335" r:id="rId92"/>
    <p:sldId id="336" r:id="rId93"/>
    <p:sldId id="337" r:id="rId94"/>
    <p:sldId id="338" r:id="rId95"/>
    <p:sldId id="339" r:id="rId96"/>
    <p:sldId id="405" r:id="rId97"/>
    <p:sldId id="340" r:id="rId98"/>
    <p:sldId id="341" r:id="rId99"/>
    <p:sldId id="342" r:id="rId100"/>
    <p:sldId id="343" r:id="rId101"/>
    <p:sldId id="344" r:id="rId102"/>
    <p:sldId id="345" r:id="rId103"/>
    <p:sldId id="346" r:id="rId104"/>
    <p:sldId id="347" r:id="rId105"/>
    <p:sldId id="348" r:id="rId106"/>
    <p:sldId id="349" r:id="rId107"/>
    <p:sldId id="429" r:id="rId108"/>
    <p:sldId id="350" r:id="rId109"/>
    <p:sldId id="351" r:id="rId110"/>
    <p:sldId id="352" r:id="rId111"/>
    <p:sldId id="353" r:id="rId112"/>
    <p:sldId id="354" r:id="rId113"/>
    <p:sldId id="355" r:id="rId114"/>
    <p:sldId id="356" r:id="rId115"/>
    <p:sldId id="357" r:id="rId116"/>
    <p:sldId id="430" r:id="rId117"/>
    <p:sldId id="431" r:id="rId118"/>
    <p:sldId id="432" r:id="rId119"/>
    <p:sldId id="433" r:id="rId120"/>
    <p:sldId id="445" r:id="rId121"/>
    <p:sldId id="434" r:id="rId122"/>
    <p:sldId id="435" r:id="rId123"/>
    <p:sldId id="436" r:id="rId124"/>
    <p:sldId id="437" r:id="rId125"/>
    <p:sldId id="438" r:id="rId126"/>
    <p:sldId id="439" r:id="rId127"/>
    <p:sldId id="440" r:id="rId128"/>
    <p:sldId id="441" r:id="rId129"/>
    <p:sldId id="442" r:id="rId130"/>
    <p:sldId id="443" r:id="rId131"/>
    <p:sldId id="360" r:id="rId132"/>
    <p:sldId id="361" r:id="rId133"/>
    <p:sldId id="362" r:id="rId134"/>
    <p:sldId id="363" r:id="rId135"/>
    <p:sldId id="364" r:id="rId136"/>
    <p:sldId id="365" r:id="rId137"/>
    <p:sldId id="366" r:id="rId138"/>
    <p:sldId id="367" r:id="rId139"/>
    <p:sldId id="368" r:id="rId140"/>
    <p:sldId id="369" r:id="rId141"/>
    <p:sldId id="370" r:id="rId142"/>
    <p:sldId id="371" r:id="rId143"/>
    <p:sldId id="372" r:id="rId144"/>
    <p:sldId id="373" r:id="rId145"/>
    <p:sldId id="374" r:id="rId146"/>
    <p:sldId id="375" r:id="rId147"/>
    <p:sldId id="376" r:id="rId148"/>
    <p:sldId id="377" r:id="rId149"/>
    <p:sldId id="378" r:id="rId150"/>
    <p:sldId id="379" r:id="rId151"/>
    <p:sldId id="380" r:id="rId152"/>
    <p:sldId id="381" r:id="rId153"/>
    <p:sldId id="382" r:id="rId154"/>
    <p:sldId id="383" r:id="rId155"/>
    <p:sldId id="384" r:id="rId156"/>
    <p:sldId id="385" r:id="rId157"/>
    <p:sldId id="386" r:id="rId158"/>
    <p:sldId id="387" r:id="rId159"/>
    <p:sldId id="388" r:id="rId160"/>
    <p:sldId id="389" r:id="rId161"/>
    <p:sldId id="390" r:id="rId162"/>
    <p:sldId id="391" r:id="rId163"/>
    <p:sldId id="392" r:id="rId164"/>
    <p:sldId id="393" r:id="rId165"/>
    <p:sldId id="394" r:id="rId166"/>
    <p:sldId id="395" r:id="rId167"/>
    <p:sldId id="396" r:id="rId168"/>
    <p:sldId id="397" r:id="rId169"/>
    <p:sldId id="398" r:id="rId170"/>
  </p:sldIdLst>
  <p:sldSz cx="9144000" cy="6858000" type="screen4x3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A50021"/>
    <a:srgbClr val="33CC33"/>
    <a:srgbClr val="CC9900"/>
    <a:srgbClr val="6600CC"/>
    <a:srgbClr val="CC6600"/>
    <a:srgbClr val="FF9900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29" autoAdjust="0"/>
    <p:restoredTop sz="94660" autoAdjust="0"/>
  </p:normalViewPr>
  <p:slideViewPr>
    <p:cSldViewPr>
      <p:cViewPr>
        <p:scale>
          <a:sx n="66" d="100"/>
          <a:sy n="66" d="100"/>
        </p:scale>
        <p:origin x="-690" y="-27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319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46"/>
    </p:cViewPr>
  </p:sorterViewPr>
  <p:notesViewPr>
    <p:cSldViewPr>
      <p:cViewPr varScale="1">
        <p:scale>
          <a:sx n="56" d="100"/>
          <a:sy n="56" d="100"/>
        </p:scale>
        <p:origin x="-262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theme" Target="theme/theme1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handoutMaster" Target="handoutMasters/handout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61.xml"/><Relationship Id="rId3" Type="http://schemas.openxmlformats.org/officeDocument/2006/relationships/slide" Target="slides/slide51.xml"/><Relationship Id="rId7" Type="http://schemas.openxmlformats.org/officeDocument/2006/relationships/slide" Target="slides/slide56.xml"/><Relationship Id="rId2" Type="http://schemas.openxmlformats.org/officeDocument/2006/relationships/slide" Target="slides/slide50.xml"/><Relationship Id="rId1" Type="http://schemas.openxmlformats.org/officeDocument/2006/relationships/slide" Target="slides/slide48.xml"/><Relationship Id="rId6" Type="http://schemas.openxmlformats.org/officeDocument/2006/relationships/slide" Target="slides/slide55.xml"/><Relationship Id="rId5" Type="http://schemas.openxmlformats.org/officeDocument/2006/relationships/slide" Target="slides/slide54.xml"/><Relationship Id="rId4" Type="http://schemas.openxmlformats.org/officeDocument/2006/relationships/slide" Target="slides/slide5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image" Target="../media/image70.wmf"/><Relationship Id="rId7" Type="http://schemas.openxmlformats.org/officeDocument/2006/relationships/image" Target="../media/image74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Relationship Id="rId6" Type="http://schemas.openxmlformats.org/officeDocument/2006/relationships/image" Target="../media/image73.wmf"/><Relationship Id="rId5" Type="http://schemas.openxmlformats.org/officeDocument/2006/relationships/image" Target="../media/image72.wmf"/><Relationship Id="rId4" Type="http://schemas.openxmlformats.org/officeDocument/2006/relationships/image" Target="../media/image71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wmf"/><Relationship Id="rId2" Type="http://schemas.openxmlformats.org/officeDocument/2006/relationships/image" Target="../media/image106.wmf"/><Relationship Id="rId1" Type="http://schemas.openxmlformats.org/officeDocument/2006/relationships/image" Target="../media/image105.wmf"/><Relationship Id="rId6" Type="http://schemas.openxmlformats.org/officeDocument/2006/relationships/image" Target="../media/image110.wmf"/><Relationship Id="rId5" Type="http://schemas.openxmlformats.org/officeDocument/2006/relationships/image" Target="../media/image109.wmf"/><Relationship Id="rId4" Type="http://schemas.openxmlformats.org/officeDocument/2006/relationships/image" Target="../media/image108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wmf"/><Relationship Id="rId1" Type="http://schemas.openxmlformats.org/officeDocument/2006/relationships/image" Target="../media/image1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114.wmf"/><Relationship Id="rId1" Type="http://schemas.openxmlformats.org/officeDocument/2006/relationships/image" Target="../media/image113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emf"/><Relationship Id="rId1" Type="http://schemas.openxmlformats.org/officeDocument/2006/relationships/image" Target="../media/image121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wmf"/><Relationship Id="rId2" Type="http://schemas.openxmlformats.org/officeDocument/2006/relationships/image" Target="../media/image124.wmf"/><Relationship Id="rId1" Type="http://schemas.openxmlformats.org/officeDocument/2006/relationships/image" Target="../media/image123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wmf"/><Relationship Id="rId1" Type="http://schemas.openxmlformats.org/officeDocument/2006/relationships/image" Target="../media/image126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w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wmf"/><Relationship Id="rId1" Type="http://schemas.openxmlformats.org/officeDocument/2006/relationships/image" Target="../media/image130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wmf"/><Relationship Id="rId2" Type="http://schemas.openxmlformats.org/officeDocument/2006/relationships/image" Target="../media/image132.wmf"/><Relationship Id="rId1" Type="http://schemas.openxmlformats.org/officeDocument/2006/relationships/image" Target="../media/image130.w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wmf"/><Relationship Id="rId1" Type="http://schemas.openxmlformats.org/officeDocument/2006/relationships/image" Target="../media/image134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3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4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0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6.png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image" Target="../media/image227.png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0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wmf"/><Relationship Id="rId1" Type="http://schemas.openxmlformats.org/officeDocument/2006/relationships/image" Target="../media/image42.wmf"/><Relationship Id="rId6" Type="http://schemas.openxmlformats.org/officeDocument/2006/relationships/image" Target="../media/image47.emf"/><Relationship Id="rId5" Type="http://schemas.openxmlformats.org/officeDocument/2006/relationships/image" Target="../media/image46.wmf"/><Relationship Id="rId4" Type="http://schemas.openxmlformats.org/officeDocument/2006/relationships/image" Target="../media/image4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119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2119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119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C63DFB3-53E4-48E8-BFDD-AABA66B0E95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3636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890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90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90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90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DBBD5BE-7920-4489-9F42-A50928BE866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8089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C2F935-6C00-439C-B5CF-4EE230AB43CC}" type="slidenum">
              <a:rPr lang="en-US"/>
              <a:pPr/>
              <a:t>3</a:t>
            </a:fld>
            <a:endParaRPr lang="en-US"/>
          </a:p>
        </p:txBody>
      </p:sp>
      <p:sp>
        <p:nvSpPr>
          <p:cNvPr id="59392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75BD4AD7-9CBF-408B-BB96-DDF6A897B764}" type="slidenum">
              <a:rPr kumimoji="1" lang="en-US" altLang="zh-TW" sz="1200">
                <a:latin typeface="Arial" charset="0"/>
              </a:rPr>
              <a:pPr algn="r"/>
              <a:t>3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593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9F362B-DF51-481D-BA53-8B6C8CBED024}" type="slidenum">
              <a:rPr lang="en-US"/>
              <a:pPr/>
              <a:t>12</a:t>
            </a:fld>
            <a:endParaRPr lang="en-US"/>
          </a:p>
        </p:txBody>
      </p:sp>
      <p:sp>
        <p:nvSpPr>
          <p:cNvPr id="61337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B02C230D-9165-4844-9080-8ED1A5C57C73}" type="slidenum">
              <a:rPr kumimoji="1" lang="en-US" altLang="zh-TW" sz="1200">
                <a:latin typeface="Arial" charset="0"/>
              </a:rPr>
              <a:pPr algn="r"/>
              <a:t>12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613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33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8471E4-039A-4DCD-8174-66C26AA69A32}" type="slidenum">
              <a:rPr lang="en-US"/>
              <a:pPr/>
              <a:t>105</a:t>
            </a:fld>
            <a:endParaRPr lang="en-US"/>
          </a:p>
        </p:txBody>
      </p:sp>
      <p:sp>
        <p:nvSpPr>
          <p:cNvPr id="77414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D38E2116-4260-45DF-92C5-9D460C50DD2F}" type="slidenum">
              <a:rPr kumimoji="1" lang="en-US" altLang="zh-TW" sz="1200">
                <a:latin typeface="Arial" charset="0"/>
              </a:rPr>
              <a:pPr algn="r"/>
              <a:t>105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77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41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0DC75E-DB65-406F-91FF-5F98B0E7B6DE}" type="slidenum">
              <a:rPr lang="en-US"/>
              <a:pPr/>
              <a:t>106</a:t>
            </a:fld>
            <a:endParaRPr lang="en-US"/>
          </a:p>
        </p:txBody>
      </p:sp>
      <p:sp>
        <p:nvSpPr>
          <p:cNvPr id="77619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24BF54CA-F34F-4A32-BF73-9E0AA1C5317C}" type="slidenum">
              <a:rPr kumimoji="1" lang="en-US" altLang="zh-TW" sz="1200">
                <a:latin typeface="Arial" charset="0"/>
              </a:rPr>
              <a:pPr algn="r"/>
              <a:t>106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77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61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0DC75E-DB65-406F-91FF-5F98B0E7B6DE}" type="slidenum">
              <a:rPr lang="en-US"/>
              <a:pPr/>
              <a:t>107</a:t>
            </a:fld>
            <a:endParaRPr lang="en-US"/>
          </a:p>
        </p:txBody>
      </p:sp>
      <p:sp>
        <p:nvSpPr>
          <p:cNvPr id="77619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24BF54CA-F34F-4A32-BF73-9E0AA1C5317C}" type="slidenum">
              <a:rPr kumimoji="1" lang="en-US" altLang="zh-TW" sz="1200">
                <a:latin typeface="Arial" charset="0"/>
              </a:rPr>
              <a:pPr algn="r"/>
              <a:t>107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77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61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C7384F-C0B1-4BB2-8983-3AB5AD8A982C}" type="slidenum">
              <a:rPr lang="en-US"/>
              <a:pPr/>
              <a:t>108</a:t>
            </a:fld>
            <a:endParaRPr lang="en-US"/>
          </a:p>
        </p:txBody>
      </p:sp>
      <p:sp>
        <p:nvSpPr>
          <p:cNvPr id="77824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2CF26A97-C17B-4FC3-8C7D-DA63382D5825}" type="slidenum">
              <a:rPr kumimoji="1" lang="en-US" altLang="zh-TW" sz="1200">
                <a:latin typeface="Arial" charset="0"/>
              </a:rPr>
              <a:pPr algn="r"/>
              <a:t>108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77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9DAB5A-4197-4492-A2C3-A581D3223550}" type="slidenum">
              <a:rPr lang="en-US"/>
              <a:pPr/>
              <a:t>109</a:t>
            </a:fld>
            <a:endParaRPr lang="en-US"/>
          </a:p>
        </p:txBody>
      </p:sp>
      <p:sp>
        <p:nvSpPr>
          <p:cNvPr id="78029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4A2FAEDD-932A-442B-AA7F-EE0BF5FF8907}" type="slidenum">
              <a:rPr kumimoji="1" lang="en-US" altLang="zh-TW" sz="1200">
                <a:latin typeface="Arial" charset="0"/>
              </a:rPr>
              <a:pPr algn="r"/>
              <a:t>109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78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02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7EFA42-795A-4402-AC6C-44117DF96B72}" type="slidenum">
              <a:rPr lang="en-US"/>
              <a:pPr/>
              <a:t>110</a:t>
            </a:fld>
            <a:endParaRPr lang="en-US"/>
          </a:p>
        </p:txBody>
      </p:sp>
      <p:sp>
        <p:nvSpPr>
          <p:cNvPr id="78233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7D558171-8153-4178-A4C3-5C43A206A928}" type="slidenum">
              <a:rPr kumimoji="1" lang="en-US" altLang="zh-TW" sz="1200">
                <a:latin typeface="Arial" charset="0"/>
              </a:rPr>
              <a:pPr algn="r"/>
              <a:t>110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78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23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44FA99-D9F1-4142-A7B4-E8879A9EE281}" type="slidenum">
              <a:rPr lang="en-US"/>
              <a:pPr/>
              <a:t>111</a:t>
            </a:fld>
            <a:endParaRPr lang="en-US"/>
          </a:p>
        </p:txBody>
      </p:sp>
      <p:sp>
        <p:nvSpPr>
          <p:cNvPr id="78438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82CF123A-DAA3-42F7-93E6-EC1E769BB280}" type="slidenum">
              <a:rPr kumimoji="1" lang="en-US" altLang="zh-TW" sz="1200">
                <a:latin typeface="Arial" charset="0"/>
              </a:rPr>
              <a:pPr algn="r"/>
              <a:t>111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78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43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9EA089-A3A2-4BDE-932C-D460C7A63D83}" type="slidenum">
              <a:rPr lang="en-US"/>
              <a:pPr/>
              <a:t>112</a:t>
            </a:fld>
            <a:endParaRPr lang="en-US"/>
          </a:p>
        </p:txBody>
      </p:sp>
      <p:sp>
        <p:nvSpPr>
          <p:cNvPr id="78643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CEA9F58C-B5A9-484A-9882-FE508931FBE5}" type="slidenum">
              <a:rPr kumimoji="1" lang="en-US" altLang="zh-TW" sz="1200">
                <a:latin typeface="Arial" charset="0"/>
              </a:rPr>
              <a:pPr algn="r"/>
              <a:t>112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78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64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B278D6-1FB1-4CC1-9EFD-3CE4BE02FA2C}" type="slidenum">
              <a:rPr lang="en-US"/>
              <a:pPr/>
              <a:t>113</a:t>
            </a:fld>
            <a:endParaRPr lang="en-US"/>
          </a:p>
        </p:txBody>
      </p:sp>
      <p:sp>
        <p:nvSpPr>
          <p:cNvPr id="78848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F7197F53-1436-4012-B32B-058AD8205D77}" type="slidenum">
              <a:rPr kumimoji="1" lang="en-US" altLang="zh-TW" sz="1200">
                <a:latin typeface="Arial" charset="0"/>
              </a:rPr>
              <a:pPr algn="r"/>
              <a:t>113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78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4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F63322-D9A8-4B67-A8CC-66B93A37ED68}" type="slidenum">
              <a:rPr lang="en-US"/>
              <a:pPr/>
              <a:t>114</a:t>
            </a:fld>
            <a:endParaRPr lang="en-US"/>
          </a:p>
        </p:txBody>
      </p:sp>
      <p:sp>
        <p:nvSpPr>
          <p:cNvPr id="79053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D54A6317-56CE-4178-8C3C-3AD1B53EA827}" type="slidenum">
              <a:rPr kumimoji="1" lang="en-US" altLang="zh-TW" sz="1200">
                <a:latin typeface="Arial" charset="0"/>
              </a:rPr>
              <a:pPr algn="r"/>
              <a:t>114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79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05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36806E-49A5-4E08-8FED-6C7B73CD2DBE}" type="slidenum">
              <a:rPr lang="en-US"/>
              <a:pPr/>
              <a:t>13</a:t>
            </a:fld>
            <a:endParaRPr lang="en-US"/>
          </a:p>
        </p:txBody>
      </p:sp>
      <p:sp>
        <p:nvSpPr>
          <p:cNvPr id="87859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B8B3B6D5-AE9C-4F67-91C7-764222E0495F}" type="slidenum">
              <a:rPr kumimoji="1" lang="en-US" altLang="zh-TW" sz="1200">
                <a:latin typeface="Arial" charset="0"/>
              </a:rPr>
              <a:pPr algn="r"/>
              <a:t>13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878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85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5E9F0A-F995-4D8B-9980-FB7D63484842}" type="slidenum">
              <a:rPr lang="en-US"/>
              <a:pPr/>
              <a:t>115</a:t>
            </a:fld>
            <a:endParaRPr lang="en-US"/>
          </a:p>
        </p:txBody>
      </p:sp>
      <p:sp>
        <p:nvSpPr>
          <p:cNvPr id="79257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1CC862F2-B9A0-4D49-8F24-7B1D955CA2A2}" type="slidenum">
              <a:rPr kumimoji="1" lang="en-US" altLang="zh-TW" sz="1200">
                <a:latin typeface="Arial" charset="0"/>
              </a:rPr>
              <a:pPr algn="r"/>
              <a:t>115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79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25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 txBox="1">
            <a:spLocks noGrp="1" noChangeArrowheads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8" tIns="45714" rIns="91428" bIns="45714" anchor="b"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fld id="{436E96B9-153D-47E6-BE62-E951A5DA052E}" type="slidenum">
              <a:rPr kumimoji="0" lang="en-US" altLang="en-US" sz="1200"/>
              <a:pPr algn="r"/>
              <a:t>117</a:t>
            </a:fld>
            <a:endParaRPr kumimoji="0" lang="en-US" altLang="en-US" sz="1200"/>
          </a:p>
        </p:txBody>
      </p:sp>
      <p:sp>
        <p:nvSpPr>
          <p:cNvPr id="9318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93188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3" tIns="45712" rIns="91423" bIns="45712"/>
          <a:lstStyle/>
          <a:p>
            <a:endParaRPr lang="en-US" altLang="en-US" smtClean="0"/>
          </a:p>
        </p:txBody>
      </p:sp>
      <p:sp>
        <p:nvSpPr>
          <p:cNvPr id="93189" name="Slide Number Placeholder 3"/>
          <p:cNvSpPr txBox="1">
            <a:spLocks noGrp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3" tIns="45712" rIns="91423" bIns="45712" anchor="b"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fld id="{0A059BD6-7E85-4510-8933-63EB0B89C98A}" type="slidenum">
              <a:rPr kumimoji="0" lang="en-US" altLang="en-US" sz="1200">
                <a:cs typeface="Arial" pitchFamily="34" charset="0"/>
              </a:rPr>
              <a:pPr algn="r"/>
              <a:t>117</a:t>
            </a:fld>
            <a:endParaRPr kumimoji="0" lang="en-US" altLang="en-US" sz="120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 txBox="1">
            <a:spLocks noGrp="1" noChangeArrowheads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8" tIns="45714" rIns="91428" bIns="45714" anchor="b"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fld id="{2C9AB236-F9C8-4758-BC95-59C5247ED49D}" type="slidenum">
              <a:rPr kumimoji="0" lang="en-US" altLang="en-US" sz="1200"/>
              <a:pPr algn="r"/>
              <a:t>118</a:t>
            </a:fld>
            <a:endParaRPr kumimoji="0" lang="en-US" altLang="en-US" sz="1200"/>
          </a:p>
        </p:txBody>
      </p:sp>
      <p:sp>
        <p:nvSpPr>
          <p:cNvPr id="9421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94212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3" tIns="45712" rIns="91423" bIns="45712"/>
          <a:lstStyle/>
          <a:p>
            <a:endParaRPr lang="en-US" altLang="en-US" smtClean="0"/>
          </a:p>
        </p:txBody>
      </p:sp>
      <p:sp>
        <p:nvSpPr>
          <p:cNvPr id="94213" name="Slide Number Placeholder 3"/>
          <p:cNvSpPr txBox="1">
            <a:spLocks noGrp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3" tIns="45712" rIns="91423" bIns="45712" anchor="b"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fld id="{4821F90E-612C-4F21-9C7D-A8C03ED81CAB}" type="slidenum">
              <a:rPr kumimoji="0" lang="en-US" altLang="en-US" sz="1200">
                <a:cs typeface="Arial" pitchFamily="34" charset="0"/>
              </a:rPr>
              <a:pPr algn="r"/>
              <a:t>118</a:t>
            </a:fld>
            <a:endParaRPr kumimoji="0" lang="en-US" altLang="en-US" sz="120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 txBox="1">
            <a:spLocks noGrp="1" noChangeArrowheads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8" tIns="45714" rIns="91428" bIns="45714" anchor="b"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fld id="{2D5049CE-847A-4ADE-A62E-CB7E806AF50D}" type="slidenum">
              <a:rPr kumimoji="0" lang="en-US" altLang="en-US" sz="1200"/>
              <a:pPr algn="r"/>
              <a:t>119</a:t>
            </a:fld>
            <a:endParaRPr kumimoji="0" lang="en-US" altLang="en-US" sz="1200"/>
          </a:p>
        </p:txBody>
      </p:sp>
      <p:sp>
        <p:nvSpPr>
          <p:cNvPr id="9523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95236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3" tIns="45712" rIns="91423" bIns="45712"/>
          <a:lstStyle/>
          <a:p>
            <a:endParaRPr lang="en-US" altLang="en-US" smtClean="0"/>
          </a:p>
        </p:txBody>
      </p:sp>
      <p:sp>
        <p:nvSpPr>
          <p:cNvPr id="95237" name="Slide Number Placeholder 3"/>
          <p:cNvSpPr txBox="1">
            <a:spLocks noGrp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3" tIns="45712" rIns="91423" bIns="45712" anchor="b"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fld id="{F6980003-A0B2-4ED1-AE37-B4528F60F7D1}" type="slidenum">
              <a:rPr kumimoji="0" lang="en-US" altLang="en-US" sz="1200">
                <a:cs typeface="Arial" pitchFamily="34" charset="0"/>
              </a:rPr>
              <a:pPr algn="r"/>
              <a:t>119</a:t>
            </a:fld>
            <a:endParaRPr kumimoji="0" lang="en-US" altLang="en-US" sz="120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 txBox="1">
            <a:spLocks noGrp="1" noChangeArrowheads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8" tIns="45714" rIns="91428" bIns="45714" anchor="b"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fld id="{2D5049CE-847A-4ADE-A62E-CB7E806AF50D}" type="slidenum">
              <a:rPr kumimoji="0" lang="en-US" altLang="en-US" sz="1200"/>
              <a:pPr algn="r"/>
              <a:t>120</a:t>
            </a:fld>
            <a:endParaRPr kumimoji="0" lang="en-US" altLang="en-US" sz="1200"/>
          </a:p>
        </p:txBody>
      </p:sp>
      <p:sp>
        <p:nvSpPr>
          <p:cNvPr id="9523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95236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3" tIns="45712" rIns="91423" bIns="45712"/>
          <a:lstStyle/>
          <a:p>
            <a:endParaRPr lang="en-US" altLang="en-US" smtClean="0"/>
          </a:p>
        </p:txBody>
      </p:sp>
      <p:sp>
        <p:nvSpPr>
          <p:cNvPr id="95237" name="Slide Number Placeholder 3"/>
          <p:cNvSpPr txBox="1">
            <a:spLocks noGrp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3" tIns="45712" rIns="91423" bIns="45712" anchor="b"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fld id="{F6980003-A0B2-4ED1-AE37-B4528F60F7D1}" type="slidenum">
              <a:rPr kumimoji="0" lang="en-US" altLang="en-US" sz="1200">
                <a:cs typeface="Arial" pitchFamily="34" charset="0"/>
              </a:rPr>
              <a:pPr algn="r"/>
              <a:t>120</a:t>
            </a:fld>
            <a:endParaRPr kumimoji="0" lang="en-US" altLang="en-US" sz="120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 txBox="1">
            <a:spLocks noGrp="1" noChangeArrowheads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8" tIns="45714" rIns="91428" bIns="45714" anchor="b"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fld id="{9EA61B63-D57A-4F6D-B71D-CF569F6643DB}" type="slidenum">
              <a:rPr kumimoji="0" lang="en-US" altLang="en-US" sz="1200"/>
              <a:pPr algn="r"/>
              <a:t>121</a:t>
            </a:fld>
            <a:endParaRPr kumimoji="0" lang="en-US" altLang="en-US" sz="1200"/>
          </a:p>
        </p:txBody>
      </p:sp>
      <p:sp>
        <p:nvSpPr>
          <p:cNvPr id="9625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96260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3" tIns="45712" rIns="91423" bIns="45712"/>
          <a:lstStyle/>
          <a:p>
            <a:endParaRPr lang="en-US" altLang="en-US" smtClean="0"/>
          </a:p>
        </p:txBody>
      </p:sp>
      <p:sp>
        <p:nvSpPr>
          <p:cNvPr id="96261" name="Slide Number Placeholder 3"/>
          <p:cNvSpPr txBox="1">
            <a:spLocks noGrp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3" tIns="45712" rIns="91423" bIns="45712" anchor="b"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fld id="{1B97F6E6-503F-4CBC-930A-5875AE9A9F77}" type="slidenum">
              <a:rPr kumimoji="0" lang="en-US" altLang="en-US" sz="1200">
                <a:cs typeface="Arial" pitchFamily="34" charset="0"/>
              </a:rPr>
              <a:pPr algn="r"/>
              <a:t>121</a:t>
            </a:fld>
            <a:endParaRPr kumimoji="0" lang="en-US" altLang="en-US" sz="120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 txBox="1">
            <a:spLocks noGrp="1" noChangeArrowheads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8" tIns="45714" rIns="91428" bIns="45714" anchor="b"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fld id="{3F7D6522-8D58-441F-8D7D-9BF57EE95235}" type="slidenum">
              <a:rPr kumimoji="0" lang="en-US" altLang="en-US" sz="1200"/>
              <a:pPr algn="r"/>
              <a:t>122</a:t>
            </a:fld>
            <a:endParaRPr kumimoji="0" lang="en-US" altLang="en-US" sz="1200"/>
          </a:p>
        </p:txBody>
      </p:sp>
      <p:sp>
        <p:nvSpPr>
          <p:cNvPr id="9728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97284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3" tIns="45712" rIns="91423" bIns="45712"/>
          <a:lstStyle/>
          <a:p>
            <a:endParaRPr lang="en-US" altLang="en-US" smtClean="0"/>
          </a:p>
        </p:txBody>
      </p:sp>
      <p:sp>
        <p:nvSpPr>
          <p:cNvPr id="97285" name="Slide Number Placeholder 3"/>
          <p:cNvSpPr txBox="1">
            <a:spLocks noGrp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3" tIns="45712" rIns="91423" bIns="45712" anchor="b"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fld id="{B0E63635-58BB-47F5-97AA-E0F1FDF75D42}" type="slidenum">
              <a:rPr kumimoji="0" lang="en-US" altLang="en-US" sz="1200">
                <a:cs typeface="Arial" pitchFamily="34" charset="0"/>
              </a:rPr>
              <a:pPr algn="r"/>
              <a:t>122</a:t>
            </a:fld>
            <a:endParaRPr kumimoji="0" lang="en-US" altLang="en-US" sz="120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 txBox="1">
            <a:spLocks noGrp="1" noChangeArrowheads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8" tIns="45714" rIns="91428" bIns="45714" anchor="b"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fld id="{B5306025-52D4-4B5A-A115-6774D03407E1}" type="slidenum">
              <a:rPr kumimoji="0" lang="en-US" altLang="en-US" sz="1200"/>
              <a:pPr algn="r"/>
              <a:t>123</a:t>
            </a:fld>
            <a:endParaRPr kumimoji="0" lang="en-US" altLang="en-US" sz="1200"/>
          </a:p>
        </p:txBody>
      </p:sp>
      <p:sp>
        <p:nvSpPr>
          <p:cNvPr id="9830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98308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3" tIns="45712" rIns="91423" bIns="45712"/>
          <a:lstStyle/>
          <a:p>
            <a:endParaRPr lang="en-US" altLang="en-US" smtClean="0"/>
          </a:p>
        </p:txBody>
      </p:sp>
      <p:sp>
        <p:nvSpPr>
          <p:cNvPr id="98309" name="Slide Number Placeholder 3"/>
          <p:cNvSpPr txBox="1">
            <a:spLocks noGrp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3" tIns="45712" rIns="91423" bIns="45712" anchor="b"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fld id="{9DD6AB5A-2A95-4C4F-B23F-201930D8EDBE}" type="slidenum">
              <a:rPr kumimoji="0" lang="en-US" altLang="en-US" sz="1200">
                <a:cs typeface="Arial" pitchFamily="34" charset="0"/>
              </a:rPr>
              <a:pPr algn="r"/>
              <a:t>123</a:t>
            </a:fld>
            <a:endParaRPr kumimoji="0" lang="en-US" altLang="en-US" sz="120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 txBox="1">
            <a:spLocks noGrp="1" noChangeArrowheads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8" tIns="45714" rIns="91428" bIns="45714" anchor="b"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fld id="{3474E59C-C7F3-4A98-B579-716BAEFE548F}" type="slidenum">
              <a:rPr kumimoji="0" lang="en-US" altLang="en-US" sz="1200"/>
              <a:pPr algn="r"/>
              <a:t>124</a:t>
            </a:fld>
            <a:endParaRPr kumimoji="0" lang="en-US" altLang="en-US" sz="1200"/>
          </a:p>
        </p:txBody>
      </p:sp>
      <p:sp>
        <p:nvSpPr>
          <p:cNvPr id="9933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99332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3" tIns="45712" rIns="91423" bIns="45712"/>
          <a:lstStyle/>
          <a:p>
            <a:endParaRPr lang="en-US" altLang="en-US" smtClean="0"/>
          </a:p>
        </p:txBody>
      </p:sp>
      <p:sp>
        <p:nvSpPr>
          <p:cNvPr id="99333" name="Slide Number Placeholder 3"/>
          <p:cNvSpPr txBox="1">
            <a:spLocks noGrp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3" tIns="45712" rIns="91423" bIns="45712" anchor="b"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fld id="{81D3ABDF-9251-4AC3-8521-F542CD3D946A}" type="slidenum">
              <a:rPr kumimoji="0" lang="en-US" altLang="en-US" sz="1200">
                <a:cs typeface="Arial" pitchFamily="34" charset="0"/>
              </a:rPr>
              <a:pPr algn="r"/>
              <a:t>124</a:t>
            </a:fld>
            <a:endParaRPr kumimoji="0" lang="en-US" altLang="en-US" sz="120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 txBox="1">
            <a:spLocks noGrp="1" noChangeArrowheads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8" tIns="45714" rIns="91428" bIns="45714" anchor="b"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fld id="{C5CF9989-EED1-45C0-BCF6-B917DC9C2C9D}" type="slidenum">
              <a:rPr kumimoji="0" lang="en-US" altLang="en-US" sz="1200"/>
              <a:pPr algn="r"/>
              <a:t>125</a:t>
            </a:fld>
            <a:endParaRPr kumimoji="0" lang="en-US" altLang="en-US" sz="1200"/>
          </a:p>
        </p:txBody>
      </p:sp>
      <p:sp>
        <p:nvSpPr>
          <p:cNvPr id="10035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00356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3" tIns="45712" rIns="91423" bIns="45712"/>
          <a:lstStyle/>
          <a:p>
            <a:endParaRPr lang="en-US" altLang="en-US" smtClean="0"/>
          </a:p>
        </p:txBody>
      </p:sp>
      <p:sp>
        <p:nvSpPr>
          <p:cNvPr id="100357" name="Slide Number Placeholder 3"/>
          <p:cNvSpPr txBox="1">
            <a:spLocks noGrp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3" tIns="45712" rIns="91423" bIns="45712" anchor="b"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fld id="{EF304614-D157-45D7-8A85-D5C2113799AF}" type="slidenum">
              <a:rPr kumimoji="0" lang="en-US" altLang="en-US" sz="1200">
                <a:cs typeface="Arial" pitchFamily="34" charset="0"/>
              </a:rPr>
              <a:pPr algn="r"/>
              <a:t>125</a:t>
            </a:fld>
            <a:endParaRPr kumimoji="0" lang="en-US" altLang="en-US" sz="120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9F7498-98B5-4A13-B44B-9DCE0B256600}" type="slidenum">
              <a:rPr lang="en-US"/>
              <a:pPr/>
              <a:t>14</a:t>
            </a:fld>
            <a:endParaRPr lang="en-US"/>
          </a:p>
        </p:txBody>
      </p:sp>
      <p:sp>
        <p:nvSpPr>
          <p:cNvPr id="61542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570F3EC9-9F4D-442F-870A-D351A1DB7ACC}" type="slidenum">
              <a:rPr kumimoji="1" lang="en-US" altLang="zh-TW" sz="1200">
                <a:latin typeface="Arial" charset="0"/>
              </a:rPr>
              <a:pPr algn="r"/>
              <a:t>14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615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54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 txBox="1">
            <a:spLocks noGrp="1" noChangeArrowheads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8" tIns="45714" rIns="91428" bIns="45714" anchor="b"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fld id="{5AA0CCA6-6568-4AFB-BA8A-382D1A964B74}" type="slidenum">
              <a:rPr kumimoji="0" lang="en-US" altLang="en-US" sz="1200"/>
              <a:pPr algn="r"/>
              <a:t>126</a:t>
            </a:fld>
            <a:endParaRPr kumimoji="0" lang="en-US" altLang="en-US" sz="1200"/>
          </a:p>
        </p:txBody>
      </p:sp>
      <p:sp>
        <p:nvSpPr>
          <p:cNvPr id="10137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01380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3" tIns="45712" rIns="91423" bIns="45712"/>
          <a:lstStyle/>
          <a:p>
            <a:endParaRPr lang="en-US" altLang="en-US" smtClean="0"/>
          </a:p>
        </p:txBody>
      </p:sp>
      <p:sp>
        <p:nvSpPr>
          <p:cNvPr id="101381" name="Slide Number Placeholder 3"/>
          <p:cNvSpPr txBox="1">
            <a:spLocks noGrp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3" tIns="45712" rIns="91423" bIns="45712" anchor="b"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fld id="{BB14E7AB-3E38-4768-9ABB-828C68B5EA35}" type="slidenum">
              <a:rPr kumimoji="0" lang="en-US" altLang="en-US" sz="1200">
                <a:cs typeface="Arial" pitchFamily="34" charset="0"/>
              </a:rPr>
              <a:pPr algn="r"/>
              <a:t>126</a:t>
            </a:fld>
            <a:endParaRPr kumimoji="0" lang="en-US" altLang="en-US" sz="120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 txBox="1">
            <a:spLocks noGrp="1" noChangeArrowheads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8" tIns="45714" rIns="91428" bIns="45714" anchor="b"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fld id="{E4F8DE60-B82D-446C-A8E3-8B7A93952496}" type="slidenum">
              <a:rPr kumimoji="0" lang="en-US" altLang="en-US" sz="1200"/>
              <a:pPr algn="r"/>
              <a:t>128</a:t>
            </a:fld>
            <a:endParaRPr kumimoji="0" lang="en-US" altLang="en-US" sz="1200"/>
          </a:p>
        </p:txBody>
      </p:sp>
      <p:sp>
        <p:nvSpPr>
          <p:cNvPr id="10240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02404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3" tIns="45712" rIns="91423" bIns="45712"/>
          <a:lstStyle/>
          <a:p>
            <a:endParaRPr lang="en-US" altLang="en-US" smtClean="0"/>
          </a:p>
        </p:txBody>
      </p:sp>
      <p:sp>
        <p:nvSpPr>
          <p:cNvPr id="102405" name="Slide Number Placeholder 3"/>
          <p:cNvSpPr txBox="1">
            <a:spLocks noGrp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3" tIns="45712" rIns="91423" bIns="45712" anchor="b"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fld id="{045AAFC0-F838-48C9-9917-85345ACFF1BA}" type="slidenum">
              <a:rPr kumimoji="0" lang="en-US" altLang="en-US" sz="1200">
                <a:cs typeface="Arial" pitchFamily="34" charset="0"/>
              </a:rPr>
              <a:pPr algn="r"/>
              <a:t>128</a:t>
            </a:fld>
            <a:endParaRPr kumimoji="0" lang="en-US" altLang="en-US" sz="120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 txBox="1">
            <a:spLocks noGrp="1" noChangeArrowheads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8" tIns="45714" rIns="91428" bIns="45714" anchor="b"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fld id="{6FF44784-698A-4E58-911F-DD58F5CB3888}" type="slidenum">
              <a:rPr kumimoji="0" lang="en-US" altLang="en-US" sz="1200"/>
              <a:pPr algn="r"/>
              <a:t>129</a:t>
            </a:fld>
            <a:endParaRPr kumimoji="0" lang="en-US" altLang="en-US" sz="1200"/>
          </a:p>
        </p:txBody>
      </p:sp>
      <p:sp>
        <p:nvSpPr>
          <p:cNvPr id="10342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03428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3" tIns="45712" rIns="91423" bIns="45712"/>
          <a:lstStyle/>
          <a:p>
            <a:endParaRPr lang="en-US" altLang="en-US" smtClean="0"/>
          </a:p>
        </p:txBody>
      </p:sp>
      <p:sp>
        <p:nvSpPr>
          <p:cNvPr id="103429" name="Slide Number Placeholder 3"/>
          <p:cNvSpPr txBox="1">
            <a:spLocks noGrp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3" tIns="45712" rIns="91423" bIns="45712" anchor="b"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fld id="{3AED35F3-876F-4BB4-A058-BBAE3C557B88}" type="slidenum">
              <a:rPr kumimoji="0" lang="en-US" altLang="en-US" sz="1200">
                <a:cs typeface="Arial" pitchFamily="34" charset="0"/>
              </a:rPr>
              <a:pPr algn="r"/>
              <a:t>129</a:t>
            </a:fld>
            <a:endParaRPr kumimoji="0" lang="en-US" altLang="en-US" sz="120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 txBox="1">
            <a:spLocks noGrp="1" noChangeArrowheads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8" tIns="45714" rIns="91428" bIns="45714" anchor="b"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fld id="{8FC58D18-AEC5-43C1-97AF-4119D8D33C8A}" type="slidenum">
              <a:rPr kumimoji="0" lang="en-US" altLang="en-US" sz="1200"/>
              <a:pPr algn="r"/>
              <a:t>130</a:t>
            </a:fld>
            <a:endParaRPr kumimoji="0" lang="en-US" altLang="en-US" sz="1200"/>
          </a:p>
        </p:txBody>
      </p:sp>
      <p:sp>
        <p:nvSpPr>
          <p:cNvPr id="10445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04452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1423" tIns="45712" rIns="91423" bIns="45712"/>
          <a:lstStyle/>
          <a:p>
            <a:endParaRPr lang="en-US" altLang="en-US" smtClean="0"/>
          </a:p>
        </p:txBody>
      </p:sp>
      <p:sp>
        <p:nvSpPr>
          <p:cNvPr id="104453" name="Slide Number Placeholder 3"/>
          <p:cNvSpPr txBox="1">
            <a:spLocks noGrp="1"/>
          </p:cNvSpPr>
          <p:nvPr/>
        </p:nvSpPr>
        <p:spPr bwMode="auto">
          <a:xfrm>
            <a:off x="3885579" y="8686643"/>
            <a:ext cx="2972421" cy="45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3" tIns="45712" rIns="91423" bIns="45712" anchor="b"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/>
            <a:fld id="{22662E19-C4F0-47B5-B532-50AC90C617A4}" type="slidenum">
              <a:rPr kumimoji="0" lang="en-US" altLang="en-US" sz="1200">
                <a:cs typeface="Arial" pitchFamily="34" charset="0"/>
              </a:rPr>
              <a:pPr algn="r"/>
              <a:t>130</a:t>
            </a:fld>
            <a:endParaRPr kumimoji="0" lang="en-US" altLang="en-US" sz="120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210A5F-F543-4E97-98ED-A89A4C2807A1}" type="slidenum">
              <a:rPr lang="en-US"/>
              <a:pPr/>
              <a:t>131</a:t>
            </a:fld>
            <a:endParaRPr lang="en-US"/>
          </a:p>
        </p:txBody>
      </p:sp>
      <p:sp>
        <p:nvSpPr>
          <p:cNvPr id="79872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743FA61A-762A-420C-ACA6-3C64E7473988}" type="slidenum">
              <a:rPr kumimoji="1" lang="en-US" altLang="zh-TW" sz="1200">
                <a:latin typeface="Arial" charset="0"/>
              </a:rPr>
              <a:pPr algn="r"/>
              <a:t>131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79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509B12-9022-47F3-880F-BCF32F7818E3}" type="slidenum">
              <a:rPr lang="en-US"/>
              <a:pPr/>
              <a:t>132</a:t>
            </a:fld>
            <a:endParaRPr lang="en-US"/>
          </a:p>
        </p:txBody>
      </p:sp>
      <p:sp>
        <p:nvSpPr>
          <p:cNvPr id="80077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FA9FBAE4-2125-4E7A-A64A-4A88452F1CDE}" type="slidenum">
              <a:rPr kumimoji="1" lang="en-US" altLang="zh-TW" sz="1200">
                <a:latin typeface="Arial" charset="0"/>
              </a:rPr>
              <a:pPr algn="r"/>
              <a:t>132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80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07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75C289-028E-40D2-886C-36D84341C2C5}" type="slidenum">
              <a:rPr lang="en-US"/>
              <a:pPr/>
              <a:t>133</a:t>
            </a:fld>
            <a:endParaRPr lang="en-US"/>
          </a:p>
        </p:txBody>
      </p:sp>
      <p:sp>
        <p:nvSpPr>
          <p:cNvPr id="80281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BA308C6C-D06B-4C24-AC4B-7A69DCDBD4C1}" type="slidenum">
              <a:rPr kumimoji="1" lang="en-US" altLang="zh-TW" sz="1200">
                <a:latin typeface="Arial" charset="0"/>
              </a:rPr>
              <a:pPr algn="r"/>
              <a:t>133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80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28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2C7D3C-6B24-4F5C-872B-7E087BA6352E}" type="slidenum">
              <a:rPr lang="en-US"/>
              <a:pPr/>
              <a:t>134</a:t>
            </a:fld>
            <a:endParaRPr lang="en-US"/>
          </a:p>
        </p:txBody>
      </p:sp>
      <p:sp>
        <p:nvSpPr>
          <p:cNvPr id="80486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44B11591-0C64-4CEC-8E3A-86A36E3C1035}" type="slidenum">
              <a:rPr kumimoji="1" lang="en-US" altLang="zh-TW" sz="1200">
                <a:latin typeface="Arial" charset="0"/>
              </a:rPr>
              <a:pPr algn="r"/>
              <a:t>134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80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48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6953A0-8DE1-4217-B3FF-5C46F5747663}" type="slidenum">
              <a:rPr lang="en-US"/>
              <a:pPr/>
              <a:t>135</a:t>
            </a:fld>
            <a:endParaRPr lang="en-US"/>
          </a:p>
        </p:txBody>
      </p:sp>
      <p:sp>
        <p:nvSpPr>
          <p:cNvPr id="80691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5A755513-F416-45FF-9292-9EDA7B76EC5F}" type="slidenum">
              <a:rPr kumimoji="1" lang="en-US" altLang="zh-TW" sz="1200">
                <a:latin typeface="Arial" charset="0"/>
              </a:rPr>
              <a:pPr algn="r"/>
              <a:t>135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80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4213"/>
            <a:ext cx="4551363" cy="3413125"/>
          </a:xfrm>
          <a:ln/>
        </p:spPr>
      </p:sp>
      <p:sp>
        <p:nvSpPr>
          <p:cNvPr id="806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000" y="4324350"/>
            <a:ext cx="5048250" cy="4171950"/>
          </a:xfrm>
        </p:spPr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CCAB395-BA38-4416-A699-17B7D22A2F2B}" type="slidenum">
              <a:rPr lang="en-US"/>
              <a:pPr/>
              <a:t>136</a:t>
            </a:fld>
            <a:endParaRPr lang="en-US"/>
          </a:p>
        </p:txBody>
      </p:sp>
      <p:sp>
        <p:nvSpPr>
          <p:cNvPr id="80896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6AA64C59-37B6-4256-B5F2-57B0F5E4CD57}" type="slidenum">
              <a:rPr kumimoji="1" lang="en-US" altLang="zh-TW" sz="1200">
                <a:latin typeface="Arial" charset="0"/>
              </a:rPr>
              <a:pPr algn="r"/>
              <a:t>136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80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44F611-A218-40D9-A939-C7C7AB016107}" type="slidenum">
              <a:rPr lang="en-US"/>
              <a:pPr/>
              <a:t>15</a:t>
            </a:fld>
            <a:endParaRPr lang="en-US"/>
          </a:p>
        </p:txBody>
      </p:sp>
      <p:sp>
        <p:nvSpPr>
          <p:cNvPr id="61747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84971C50-A42F-414D-8777-DCEF4C99450A}" type="slidenum">
              <a:rPr kumimoji="1" lang="en-US" altLang="zh-TW" sz="1200">
                <a:latin typeface="Arial" charset="0"/>
              </a:rPr>
              <a:pPr algn="r"/>
              <a:t>15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617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74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D77B42-A06D-4B93-97AA-7D7B386308D9}" type="slidenum">
              <a:rPr lang="en-US"/>
              <a:pPr/>
              <a:t>137</a:t>
            </a:fld>
            <a:endParaRPr lang="en-US"/>
          </a:p>
        </p:txBody>
      </p:sp>
      <p:sp>
        <p:nvSpPr>
          <p:cNvPr id="81101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B68D7D49-4677-4B30-B958-3679F4895FE6}" type="slidenum">
              <a:rPr kumimoji="1" lang="en-US" altLang="zh-TW" sz="1200">
                <a:latin typeface="Arial" charset="0"/>
              </a:rPr>
              <a:pPr algn="r"/>
              <a:t>137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81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10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B54E9D-4C5A-44E9-8AF8-0BA81BC27294}" type="slidenum">
              <a:rPr lang="en-US"/>
              <a:pPr/>
              <a:t>138</a:t>
            </a:fld>
            <a:endParaRPr lang="en-US"/>
          </a:p>
        </p:txBody>
      </p:sp>
      <p:sp>
        <p:nvSpPr>
          <p:cNvPr id="81305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D1BEF448-417F-4DF5-AFF6-5A040141B84A}" type="slidenum">
              <a:rPr kumimoji="1" lang="en-US" altLang="zh-TW" sz="1200">
                <a:latin typeface="Arial" charset="0"/>
              </a:rPr>
              <a:pPr algn="r"/>
              <a:t>138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81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30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A97A7E-45EA-4D21-B3B9-339B1CB34D4E}" type="slidenum">
              <a:rPr lang="en-US"/>
              <a:pPr/>
              <a:t>139</a:t>
            </a:fld>
            <a:endParaRPr lang="en-US"/>
          </a:p>
        </p:txBody>
      </p:sp>
      <p:sp>
        <p:nvSpPr>
          <p:cNvPr id="81510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B0A838CE-478C-49A9-BDCF-AA643F15649E}" type="slidenum">
              <a:rPr kumimoji="1" lang="en-US" altLang="zh-TW" sz="1200">
                <a:latin typeface="Arial" charset="0"/>
              </a:rPr>
              <a:pPr algn="r"/>
              <a:t>139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81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51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8B0C02-CF85-4465-8572-D33D5E76288E}" type="slidenum">
              <a:rPr lang="en-US"/>
              <a:pPr/>
              <a:t>140</a:t>
            </a:fld>
            <a:endParaRPr lang="en-US"/>
          </a:p>
        </p:txBody>
      </p:sp>
      <p:sp>
        <p:nvSpPr>
          <p:cNvPr id="81715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CD412E9F-A278-4BE3-9730-33B8F9BC7225}" type="slidenum">
              <a:rPr kumimoji="1" lang="en-US" altLang="zh-TW" sz="1200">
                <a:latin typeface="Arial" charset="0"/>
              </a:rPr>
              <a:pPr algn="r"/>
              <a:t>140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81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71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7A75B9-EBCB-4686-8576-95178D602E34}" type="slidenum">
              <a:rPr lang="en-US"/>
              <a:pPr/>
              <a:t>141</a:t>
            </a:fld>
            <a:endParaRPr lang="en-US"/>
          </a:p>
        </p:txBody>
      </p:sp>
      <p:sp>
        <p:nvSpPr>
          <p:cNvPr id="81920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F06E7DE9-91C1-4444-93C7-D8B3064EC7E4}" type="slidenum">
              <a:rPr kumimoji="1" lang="en-US" altLang="zh-TW" sz="1200">
                <a:latin typeface="Arial" charset="0"/>
              </a:rPr>
              <a:pPr algn="r"/>
              <a:t>141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819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6B15A2-7C0A-410B-BE35-DC1B8025DE08}" type="slidenum">
              <a:rPr lang="en-US"/>
              <a:pPr/>
              <a:t>142</a:t>
            </a:fld>
            <a:endParaRPr lang="en-US"/>
          </a:p>
        </p:txBody>
      </p:sp>
      <p:sp>
        <p:nvSpPr>
          <p:cNvPr id="82125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C3D92E4B-78E4-4451-AD87-62394D3D42EE}" type="slidenum">
              <a:rPr kumimoji="1" lang="en-US" altLang="zh-TW" sz="1200">
                <a:latin typeface="Arial" charset="0"/>
              </a:rPr>
              <a:pPr algn="r"/>
              <a:t>142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821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12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5A91E0-F5C8-4F03-9D41-6EF534D8559F}" type="slidenum">
              <a:rPr lang="en-US"/>
              <a:pPr/>
              <a:t>143</a:t>
            </a:fld>
            <a:endParaRPr lang="en-US"/>
          </a:p>
        </p:txBody>
      </p:sp>
      <p:sp>
        <p:nvSpPr>
          <p:cNvPr id="82329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D6EF8794-005E-4DE1-BA77-7828430A77E0}" type="slidenum">
              <a:rPr kumimoji="1" lang="en-US" altLang="zh-TW" sz="1200">
                <a:latin typeface="Arial" charset="0"/>
              </a:rPr>
              <a:pPr algn="r"/>
              <a:t>143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82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4213"/>
            <a:ext cx="4551363" cy="3413125"/>
          </a:xfrm>
          <a:ln/>
        </p:spPr>
      </p:sp>
      <p:sp>
        <p:nvSpPr>
          <p:cNvPr id="823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000" y="4324350"/>
            <a:ext cx="5048250" cy="4171950"/>
          </a:xfrm>
        </p:spPr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A84428-F340-48B6-B8EA-488771627ECB}" type="slidenum">
              <a:rPr lang="en-US"/>
              <a:pPr/>
              <a:t>144</a:t>
            </a:fld>
            <a:endParaRPr lang="en-US"/>
          </a:p>
        </p:txBody>
      </p:sp>
      <p:sp>
        <p:nvSpPr>
          <p:cNvPr id="82534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2EF2AA99-53BC-49D6-B31B-2E4021AFECE4}" type="slidenum">
              <a:rPr kumimoji="1" lang="en-US" altLang="zh-TW" sz="1200">
                <a:latin typeface="Arial" charset="0"/>
              </a:rPr>
              <a:pPr algn="r"/>
              <a:t>144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825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5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6DEA5A-DAFB-47CD-A4E7-C896BAFED3D4}" type="slidenum">
              <a:rPr lang="en-US"/>
              <a:pPr/>
              <a:t>145</a:t>
            </a:fld>
            <a:endParaRPr lang="en-US"/>
          </a:p>
        </p:txBody>
      </p:sp>
      <p:sp>
        <p:nvSpPr>
          <p:cNvPr id="82739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4428BA4B-4797-46DE-ACD3-F83BC50712F3}" type="slidenum">
              <a:rPr kumimoji="1" lang="en-US" altLang="zh-TW" sz="1200">
                <a:latin typeface="Arial" charset="0"/>
              </a:rPr>
              <a:pPr algn="r"/>
              <a:t>145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827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7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F4F437-E0F7-4A5D-AAA3-53B57EE83014}" type="slidenum">
              <a:rPr lang="en-US"/>
              <a:pPr/>
              <a:t>146</a:t>
            </a:fld>
            <a:endParaRPr lang="en-US"/>
          </a:p>
        </p:txBody>
      </p:sp>
      <p:sp>
        <p:nvSpPr>
          <p:cNvPr id="82944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E4EB2F7F-EDBC-498C-A691-F720C918BDAD}" type="slidenum">
              <a:rPr kumimoji="1" lang="en-US" altLang="zh-TW" sz="1200">
                <a:latin typeface="Arial" charset="0"/>
              </a:rPr>
              <a:pPr algn="r"/>
              <a:t>146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829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39825" y="684213"/>
            <a:ext cx="4551363" cy="3413125"/>
          </a:xfrm>
          <a:ln/>
        </p:spPr>
      </p:sp>
      <p:sp>
        <p:nvSpPr>
          <p:cNvPr id="829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000" y="4324350"/>
            <a:ext cx="5048250" cy="4171950"/>
          </a:xfrm>
        </p:spPr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945FDA-9E35-4C6A-919C-9FF065450542}" type="slidenum">
              <a:rPr lang="en-US"/>
              <a:pPr/>
              <a:t>16</a:t>
            </a:fld>
            <a:endParaRPr lang="en-US"/>
          </a:p>
        </p:txBody>
      </p:sp>
      <p:sp>
        <p:nvSpPr>
          <p:cNvPr id="61952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961D9008-AF61-4182-99B9-8BBBA80EB3E0}" type="slidenum">
              <a:rPr kumimoji="1" lang="en-US" altLang="zh-TW" sz="1200">
                <a:latin typeface="Arial" charset="0"/>
              </a:rPr>
              <a:pPr algn="r"/>
              <a:t>16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619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95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362E2D-6C22-4432-94A5-35EFC07BEA81}" type="slidenum">
              <a:rPr lang="en-US"/>
              <a:pPr/>
              <a:t>147</a:t>
            </a:fld>
            <a:endParaRPr lang="en-US"/>
          </a:p>
        </p:txBody>
      </p:sp>
      <p:sp>
        <p:nvSpPr>
          <p:cNvPr id="83149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678475C5-8BA1-4033-B710-4538B1B8F58E}" type="slidenum">
              <a:rPr kumimoji="1" lang="en-US" altLang="zh-TW" sz="1200">
                <a:latin typeface="Arial" charset="0"/>
              </a:rPr>
              <a:pPr algn="r"/>
              <a:t>147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831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14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08F5ED-1911-4DC4-A80F-0AD5240BB1E3}" type="slidenum">
              <a:rPr lang="en-US"/>
              <a:pPr/>
              <a:t>148</a:t>
            </a:fld>
            <a:endParaRPr lang="en-US"/>
          </a:p>
        </p:txBody>
      </p:sp>
      <p:sp>
        <p:nvSpPr>
          <p:cNvPr id="83353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6C33B6E5-D3CB-4E05-B252-3B2804085627}" type="slidenum">
              <a:rPr kumimoji="1" lang="en-US" altLang="zh-TW" sz="1200">
                <a:latin typeface="Arial" charset="0"/>
              </a:rPr>
              <a:pPr algn="r"/>
              <a:t>148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833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3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3BAE8B-A813-451A-BA80-75721B7BAA9F}" type="slidenum">
              <a:rPr lang="en-US"/>
              <a:pPr/>
              <a:t>149</a:t>
            </a:fld>
            <a:endParaRPr lang="en-US"/>
          </a:p>
        </p:txBody>
      </p:sp>
      <p:sp>
        <p:nvSpPr>
          <p:cNvPr id="83558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EFAA33A1-9318-4CD5-9947-6FA0443A6A96}" type="slidenum">
              <a:rPr kumimoji="1" lang="en-US" altLang="zh-TW" sz="1200">
                <a:latin typeface="Arial" charset="0"/>
              </a:rPr>
              <a:pPr algn="r"/>
              <a:t>149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835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5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2B6BCB-18FB-4610-9CF8-F19955D6FADD}" type="slidenum">
              <a:rPr lang="en-US"/>
              <a:pPr/>
              <a:t>150</a:t>
            </a:fld>
            <a:endParaRPr lang="en-US"/>
          </a:p>
        </p:txBody>
      </p:sp>
      <p:sp>
        <p:nvSpPr>
          <p:cNvPr id="83763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2E4EC8D7-2B33-49AF-AE97-C2C990C31664}" type="slidenum">
              <a:rPr kumimoji="1" lang="en-US" altLang="zh-TW" sz="1200">
                <a:latin typeface="Arial" charset="0"/>
              </a:rPr>
              <a:pPr algn="r"/>
              <a:t>150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837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7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455DA0-F13E-4925-B410-9745C35F5781}" type="slidenum">
              <a:rPr lang="en-US"/>
              <a:pPr/>
              <a:t>151</a:t>
            </a:fld>
            <a:endParaRPr lang="en-US"/>
          </a:p>
        </p:txBody>
      </p:sp>
      <p:sp>
        <p:nvSpPr>
          <p:cNvPr id="83968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A8D2547F-F281-4449-B5DD-8316FF96F1BD}" type="slidenum">
              <a:rPr kumimoji="1" lang="en-US" altLang="zh-TW" sz="1200">
                <a:latin typeface="Arial" charset="0"/>
              </a:rPr>
              <a:pPr algn="r"/>
              <a:t>151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839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6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235E79-25AD-4A67-97DA-1A3D5C7F46D6}" type="slidenum">
              <a:rPr lang="en-US"/>
              <a:pPr/>
              <a:t>152</a:t>
            </a:fld>
            <a:endParaRPr lang="en-US"/>
          </a:p>
        </p:txBody>
      </p:sp>
      <p:sp>
        <p:nvSpPr>
          <p:cNvPr id="84173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ACBCE6F3-0509-43CE-9A3C-5B2C71137705}" type="slidenum">
              <a:rPr kumimoji="1" lang="en-US" altLang="zh-TW" sz="1200">
                <a:latin typeface="Arial" charset="0"/>
              </a:rPr>
              <a:pPr algn="r"/>
              <a:t>152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841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17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FF1C21-68D4-4914-89B5-B67FCC2AF060}" type="slidenum">
              <a:rPr lang="en-US"/>
              <a:pPr/>
              <a:t>153</a:t>
            </a:fld>
            <a:endParaRPr lang="en-US"/>
          </a:p>
        </p:txBody>
      </p:sp>
      <p:sp>
        <p:nvSpPr>
          <p:cNvPr id="84377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5F4B59AF-3C34-43D0-90A7-7D72BA831C1B}" type="slidenum">
              <a:rPr kumimoji="1" lang="en-US" altLang="zh-TW" sz="1200">
                <a:latin typeface="Arial" charset="0"/>
              </a:rPr>
              <a:pPr algn="r"/>
              <a:t>153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843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37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6E27B8-CEA5-42C4-BE00-F4A6AEC5EE50}" type="slidenum">
              <a:rPr lang="en-US"/>
              <a:pPr/>
              <a:t>154</a:t>
            </a:fld>
            <a:endParaRPr lang="en-US"/>
          </a:p>
        </p:txBody>
      </p:sp>
      <p:sp>
        <p:nvSpPr>
          <p:cNvPr id="84582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7B4C87B6-D8CD-4D0A-A168-8F3C7FF8BAC7}" type="slidenum">
              <a:rPr kumimoji="1" lang="en-US" altLang="zh-TW" sz="1200">
                <a:latin typeface="Arial" charset="0"/>
              </a:rPr>
              <a:pPr algn="r"/>
              <a:t>154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845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58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762348-E5D9-4B35-9FE9-86CECCC0CC29}" type="slidenum">
              <a:rPr lang="en-US"/>
              <a:pPr/>
              <a:t>155</a:t>
            </a:fld>
            <a:endParaRPr lang="en-US"/>
          </a:p>
        </p:txBody>
      </p:sp>
      <p:sp>
        <p:nvSpPr>
          <p:cNvPr id="84787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C65E52D2-C8C9-44AF-BB3E-7B159A410B90}" type="slidenum">
              <a:rPr kumimoji="1" lang="en-US" altLang="zh-TW" sz="1200">
                <a:latin typeface="Arial" charset="0"/>
              </a:rPr>
              <a:pPr algn="r"/>
              <a:t>155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847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78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0FA708-7018-42F4-86E4-7B5BB980F677}" type="slidenum">
              <a:rPr lang="en-US"/>
              <a:pPr/>
              <a:t>156</a:t>
            </a:fld>
            <a:endParaRPr lang="en-US"/>
          </a:p>
        </p:txBody>
      </p:sp>
      <p:sp>
        <p:nvSpPr>
          <p:cNvPr id="84992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6AA543ED-8420-4BF6-89AC-7860A6F1BD36}" type="slidenum">
              <a:rPr kumimoji="1" lang="en-US" altLang="zh-TW" sz="1200">
                <a:latin typeface="Arial" charset="0"/>
              </a:rPr>
              <a:pPr algn="r"/>
              <a:t>156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849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93F0B4-6E6C-4B30-9336-B7531C54085C}" type="slidenum">
              <a:rPr lang="en-US"/>
              <a:pPr/>
              <a:t>17</a:t>
            </a:fld>
            <a:endParaRPr lang="en-US"/>
          </a:p>
        </p:txBody>
      </p:sp>
      <p:sp>
        <p:nvSpPr>
          <p:cNvPr id="62157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5BD119A9-34B4-4489-AA83-6174011CC5EE}" type="slidenum">
              <a:rPr kumimoji="1" lang="en-US" altLang="zh-TW" sz="1200">
                <a:latin typeface="Arial" charset="0"/>
              </a:rPr>
              <a:pPr algn="r"/>
              <a:t>17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621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15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F3FF68-64C3-43FE-BE66-199B91B2462C}" type="slidenum">
              <a:rPr lang="en-US"/>
              <a:pPr/>
              <a:t>157</a:t>
            </a:fld>
            <a:endParaRPr lang="en-US"/>
          </a:p>
        </p:txBody>
      </p:sp>
      <p:sp>
        <p:nvSpPr>
          <p:cNvPr id="85197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8B3361AB-2293-47AC-8434-0506067BD033}" type="slidenum">
              <a:rPr kumimoji="1" lang="en-US" altLang="zh-TW" sz="1200">
                <a:latin typeface="Arial" charset="0"/>
              </a:rPr>
              <a:pPr algn="r"/>
              <a:t>157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851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19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7EBC48-2DB1-4551-B3CA-FF9931CB2604}" type="slidenum">
              <a:rPr lang="en-US"/>
              <a:pPr/>
              <a:t>158</a:t>
            </a:fld>
            <a:endParaRPr lang="en-US"/>
          </a:p>
        </p:txBody>
      </p:sp>
      <p:sp>
        <p:nvSpPr>
          <p:cNvPr id="85401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A05CCC90-D2D8-4B35-A690-5931C09C9962}" type="slidenum">
              <a:rPr kumimoji="1" lang="en-US" altLang="zh-TW" sz="1200">
                <a:latin typeface="Arial" charset="0"/>
              </a:rPr>
              <a:pPr algn="r"/>
              <a:t>158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854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40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792C4F-D74C-40EB-AE4A-88CCA931AB8B}" type="slidenum">
              <a:rPr lang="en-US"/>
              <a:pPr/>
              <a:t>159</a:t>
            </a:fld>
            <a:endParaRPr lang="en-US"/>
          </a:p>
        </p:txBody>
      </p:sp>
      <p:sp>
        <p:nvSpPr>
          <p:cNvPr id="85606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AE7BC5F9-01A9-4F86-B245-A5AC9722F3AA}" type="slidenum">
              <a:rPr kumimoji="1" lang="en-US" altLang="zh-TW" sz="1200">
                <a:latin typeface="Arial" charset="0"/>
              </a:rPr>
              <a:pPr algn="r"/>
              <a:t>159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856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60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ABFA06-D324-4C92-A474-5CE835BDECE2}" type="slidenum">
              <a:rPr lang="en-US"/>
              <a:pPr/>
              <a:t>160</a:t>
            </a:fld>
            <a:endParaRPr lang="en-US"/>
          </a:p>
        </p:txBody>
      </p:sp>
      <p:sp>
        <p:nvSpPr>
          <p:cNvPr id="85811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F9258939-DB84-4A87-BE31-BF777D79C63C}" type="slidenum">
              <a:rPr kumimoji="1" lang="en-US" altLang="zh-TW" sz="1200">
                <a:latin typeface="Arial" charset="0"/>
              </a:rPr>
              <a:pPr algn="r"/>
              <a:t>160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858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81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700283-33F9-47AD-8940-863B537D30B9}" type="slidenum">
              <a:rPr lang="en-US"/>
              <a:pPr/>
              <a:t>161</a:t>
            </a:fld>
            <a:endParaRPr lang="en-US"/>
          </a:p>
        </p:txBody>
      </p:sp>
      <p:sp>
        <p:nvSpPr>
          <p:cNvPr id="86016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CF7E39A5-861C-4BF8-B7A8-E6002C3CA4F2}" type="slidenum">
              <a:rPr kumimoji="1" lang="en-US" altLang="zh-TW" sz="1200">
                <a:latin typeface="Arial" charset="0"/>
              </a:rPr>
              <a:pPr algn="r"/>
              <a:t>161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860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09AEBD-8A04-4299-A7F9-C9ED8E6E4CD7}" type="slidenum">
              <a:rPr lang="en-US"/>
              <a:pPr/>
              <a:t>162</a:t>
            </a:fld>
            <a:endParaRPr lang="en-US"/>
          </a:p>
        </p:txBody>
      </p:sp>
      <p:sp>
        <p:nvSpPr>
          <p:cNvPr id="86221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90F906CB-ADBE-47E0-BCC5-C381E0BA31E4}" type="slidenum">
              <a:rPr kumimoji="1" lang="en-US" altLang="zh-TW" sz="1200">
                <a:latin typeface="Arial" charset="0"/>
              </a:rPr>
              <a:pPr algn="r"/>
              <a:t>162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862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22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0EB29B-844E-4894-99B2-85E1B4AE94AE}" type="slidenum">
              <a:rPr lang="en-US"/>
              <a:pPr/>
              <a:t>163</a:t>
            </a:fld>
            <a:endParaRPr lang="en-US"/>
          </a:p>
        </p:txBody>
      </p:sp>
      <p:sp>
        <p:nvSpPr>
          <p:cNvPr id="86425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690C81C7-524D-4FA1-8C8C-3588657E8331}" type="slidenum">
              <a:rPr kumimoji="1" lang="en-US" altLang="zh-TW" sz="1200">
                <a:latin typeface="Arial" charset="0"/>
              </a:rPr>
              <a:pPr algn="r"/>
              <a:t>163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864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42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CECDB1-0692-431A-9412-160B652E0EFC}" type="slidenum">
              <a:rPr lang="en-US"/>
              <a:pPr/>
              <a:t>164</a:t>
            </a:fld>
            <a:endParaRPr lang="en-US"/>
          </a:p>
        </p:txBody>
      </p:sp>
      <p:sp>
        <p:nvSpPr>
          <p:cNvPr id="86630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2B82D4EF-0277-4626-9C3A-CF4778B0C191}" type="slidenum">
              <a:rPr kumimoji="1" lang="en-US" altLang="zh-TW" sz="1200">
                <a:latin typeface="Arial" charset="0"/>
              </a:rPr>
              <a:pPr algn="r"/>
              <a:t>164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866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63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0C622F-DD8F-4F95-9EA6-08AF1F12A11A}" type="slidenum">
              <a:rPr lang="en-US"/>
              <a:pPr/>
              <a:t>165</a:t>
            </a:fld>
            <a:endParaRPr lang="en-US"/>
          </a:p>
        </p:txBody>
      </p:sp>
      <p:sp>
        <p:nvSpPr>
          <p:cNvPr id="86835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FE069DB1-A5F1-4F73-97ED-AED62F2934DB}" type="slidenum">
              <a:rPr kumimoji="1" lang="en-US" altLang="zh-TW" sz="1200">
                <a:latin typeface="Arial" charset="0"/>
              </a:rPr>
              <a:pPr algn="r"/>
              <a:t>165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868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83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B3757B-D9A1-4260-83C8-2866774F2C95}" type="slidenum">
              <a:rPr lang="en-US"/>
              <a:pPr/>
              <a:t>166</a:t>
            </a:fld>
            <a:endParaRPr lang="en-US"/>
          </a:p>
        </p:txBody>
      </p:sp>
      <p:sp>
        <p:nvSpPr>
          <p:cNvPr id="87040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49C306ED-28D5-422B-99A9-DA05B86EA1A2}" type="slidenum">
              <a:rPr kumimoji="1" lang="en-US" altLang="zh-TW" sz="1200">
                <a:latin typeface="Arial" charset="0"/>
              </a:rPr>
              <a:pPr algn="r"/>
              <a:t>166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870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93F0B4-6E6C-4B30-9336-B7531C54085C}" type="slidenum">
              <a:rPr lang="en-US"/>
              <a:pPr/>
              <a:t>18</a:t>
            </a:fld>
            <a:endParaRPr lang="en-US"/>
          </a:p>
        </p:txBody>
      </p:sp>
      <p:sp>
        <p:nvSpPr>
          <p:cNvPr id="62157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5BD119A9-34B4-4489-AA83-6174011CC5EE}" type="slidenum">
              <a:rPr kumimoji="1" lang="en-US" altLang="zh-TW" sz="1200">
                <a:latin typeface="Arial" charset="0"/>
              </a:rPr>
              <a:pPr algn="r"/>
              <a:t>18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621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15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0F52BD-C69A-4138-8CEA-1694DEE514C9}" type="slidenum">
              <a:rPr lang="en-US"/>
              <a:pPr/>
              <a:t>167</a:t>
            </a:fld>
            <a:endParaRPr lang="en-US"/>
          </a:p>
        </p:txBody>
      </p:sp>
      <p:sp>
        <p:nvSpPr>
          <p:cNvPr id="87245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C84D3212-9512-4408-92AE-F24D3130A580}" type="slidenum">
              <a:rPr kumimoji="1" lang="en-US" altLang="zh-TW" sz="1200">
                <a:latin typeface="Arial" charset="0"/>
              </a:rPr>
              <a:pPr algn="r"/>
              <a:t>167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872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24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BEEB4F-B109-4AAF-9F10-A591773FFCA4}" type="slidenum">
              <a:rPr lang="en-US"/>
              <a:pPr/>
              <a:t>168</a:t>
            </a:fld>
            <a:endParaRPr lang="en-US"/>
          </a:p>
        </p:txBody>
      </p:sp>
      <p:sp>
        <p:nvSpPr>
          <p:cNvPr id="87449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66403701-09B2-4DED-ADEE-C5284FF29923}" type="slidenum">
              <a:rPr kumimoji="1" lang="en-US" altLang="zh-TW" sz="1200">
                <a:latin typeface="Arial" charset="0"/>
              </a:rPr>
              <a:pPr algn="r"/>
              <a:t>168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874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45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59AE0D-84A6-498B-A0D9-E67DAD95E5E3}" type="slidenum">
              <a:rPr lang="en-US"/>
              <a:pPr/>
              <a:t>169</a:t>
            </a:fld>
            <a:endParaRPr lang="en-US"/>
          </a:p>
        </p:txBody>
      </p:sp>
      <p:sp>
        <p:nvSpPr>
          <p:cNvPr id="87654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1EC58C14-A373-494A-96E8-90EC7B79739C}" type="slidenum">
              <a:rPr kumimoji="1" lang="en-US" altLang="zh-TW" sz="1200">
                <a:latin typeface="Arial" charset="0"/>
              </a:rPr>
              <a:pPr algn="r"/>
              <a:t>169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876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65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93F0B4-6E6C-4B30-9336-B7531C54085C}" type="slidenum">
              <a:rPr lang="en-US"/>
              <a:pPr/>
              <a:t>19</a:t>
            </a:fld>
            <a:endParaRPr lang="en-US"/>
          </a:p>
        </p:txBody>
      </p:sp>
      <p:sp>
        <p:nvSpPr>
          <p:cNvPr id="62157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5BD119A9-34B4-4489-AA83-6174011CC5EE}" type="slidenum">
              <a:rPr kumimoji="1" lang="en-US" altLang="zh-TW" sz="1200">
                <a:latin typeface="Arial" charset="0"/>
              </a:rPr>
              <a:pPr algn="r"/>
              <a:t>19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621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15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5BE80A-2F16-4A0F-9775-5E1DFF50926A}" type="slidenum">
              <a:rPr lang="en-US"/>
              <a:pPr/>
              <a:t>20</a:t>
            </a:fld>
            <a:endParaRPr lang="en-US"/>
          </a:p>
        </p:txBody>
      </p:sp>
      <p:sp>
        <p:nvSpPr>
          <p:cNvPr id="62361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CA4DCB59-F775-4597-A758-C1810F3B04B8}" type="slidenum">
              <a:rPr kumimoji="1" lang="en-US" altLang="zh-TW" sz="1200">
                <a:latin typeface="Arial" charset="0"/>
              </a:rPr>
              <a:pPr algn="r"/>
              <a:t>20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623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36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C124D9-027A-45DC-8C43-133F63751E41}" type="slidenum">
              <a:rPr lang="en-US"/>
              <a:pPr/>
              <a:t>21</a:t>
            </a:fld>
            <a:endParaRPr lang="en-US"/>
          </a:p>
        </p:txBody>
      </p:sp>
      <p:sp>
        <p:nvSpPr>
          <p:cNvPr id="62566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4ACCDE4E-386B-4D8D-A8FA-BA2F2969CB35}" type="slidenum">
              <a:rPr kumimoji="1" lang="en-US" altLang="zh-TW" sz="1200">
                <a:latin typeface="Arial" charset="0"/>
              </a:rPr>
              <a:pPr algn="r"/>
              <a:t>21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625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56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663F2E-00F0-4C12-89A2-C79D182018ED}" type="slidenum">
              <a:rPr lang="en-US"/>
              <a:pPr/>
              <a:t>4</a:t>
            </a:fld>
            <a:endParaRPr lang="en-US"/>
          </a:p>
        </p:txBody>
      </p:sp>
      <p:sp>
        <p:nvSpPr>
          <p:cNvPr id="59597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4E48150F-38F6-4F7D-AF40-0FCD42D93089}" type="slidenum">
              <a:rPr kumimoji="1" lang="en-US" altLang="zh-TW" sz="1200">
                <a:latin typeface="Arial" charset="0"/>
              </a:rPr>
              <a:pPr algn="r"/>
              <a:t>4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595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59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BE0F46-C8A2-4BFB-B377-E6CAEA29FC0E}" type="slidenum">
              <a:rPr lang="en-US"/>
              <a:pPr/>
              <a:t>22</a:t>
            </a:fld>
            <a:endParaRPr lang="en-US"/>
          </a:p>
        </p:txBody>
      </p:sp>
      <p:sp>
        <p:nvSpPr>
          <p:cNvPr id="62771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545C7FE2-CD22-4A1A-B420-6071CAB0923D}" type="slidenum">
              <a:rPr kumimoji="1" lang="en-US" altLang="zh-TW" sz="1200">
                <a:latin typeface="Arial" charset="0"/>
              </a:rPr>
              <a:pPr algn="r"/>
              <a:t>22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627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77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B8F48E-3E28-4075-9561-C2A665AE6A45}" type="slidenum">
              <a:rPr lang="en-US"/>
              <a:pPr/>
              <a:t>24</a:t>
            </a:fld>
            <a:endParaRPr lang="en-US"/>
          </a:p>
        </p:txBody>
      </p:sp>
      <p:sp>
        <p:nvSpPr>
          <p:cNvPr id="63078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95F7AA11-2628-499F-A900-0DA244F26FFD}" type="slidenum">
              <a:rPr kumimoji="1" lang="en-US" altLang="zh-TW" sz="1200">
                <a:latin typeface="Arial" charset="0"/>
              </a:rPr>
              <a:pPr algn="r"/>
              <a:t>24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630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07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r>
              <a:rPr lang="en-US" altLang="zh-TW"/>
              <a:t>See W W L Chen’s linear algebra book, chap 11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F0ED64-29B1-4D6B-8BD5-3263A487E1A6}" type="slidenum">
              <a:rPr lang="en-US"/>
              <a:pPr/>
              <a:t>25</a:t>
            </a:fld>
            <a:endParaRPr lang="en-US"/>
          </a:p>
        </p:txBody>
      </p:sp>
      <p:sp>
        <p:nvSpPr>
          <p:cNvPr id="63283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E2ECD0FD-1ACE-44FD-8369-2BEAD4CE24B2}" type="slidenum">
              <a:rPr kumimoji="1" lang="en-US" altLang="zh-TW" sz="1200">
                <a:latin typeface="Arial" charset="0"/>
              </a:rPr>
              <a:pPr algn="r"/>
              <a:t>25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632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28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F0ED64-29B1-4D6B-8BD5-3263A487E1A6}" type="slidenum">
              <a:rPr lang="en-US"/>
              <a:pPr/>
              <a:t>26</a:t>
            </a:fld>
            <a:endParaRPr lang="en-US"/>
          </a:p>
        </p:txBody>
      </p:sp>
      <p:sp>
        <p:nvSpPr>
          <p:cNvPr id="63283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E2ECD0FD-1ACE-44FD-8369-2BEAD4CE24B2}" type="slidenum">
              <a:rPr kumimoji="1" lang="en-US" altLang="zh-TW" sz="1200">
                <a:latin typeface="Arial" charset="0"/>
              </a:rPr>
              <a:pPr algn="r"/>
              <a:t>26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632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28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4643AB-50D7-4967-8D6A-9221924896C3}" type="slidenum">
              <a:rPr lang="en-US"/>
              <a:pPr/>
              <a:t>27</a:t>
            </a:fld>
            <a:endParaRPr lang="en-US"/>
          </a:p>
        </p:txBody>
      </p:sp>
      <p:sp>
        <p:nvSpPr>
          <p:cNvPr id="63488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73A701E8-3772-4507-97B2-97C6F0E8AEDC}" type="slidenum">
              <a:rPr kumimoji="1" lang="en-US" altLang="zh-TW" sz="1200">
                <a:latin typeface="Arial" charset="0"/>
              </a:rPr>
              <a:pPr algn="r"/>
              <a:t>27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634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5B7610-B300-45A8-BD6E-6F4288AA5F63}" type="slidenum">
              <a:rPr lang="en-US"/>
              <a:pPr/>
              <a:t>28</a:t>
            </a:fld>
            <a:endParaRPr lang="en-US"/>
          </a:p>
        </p:txBody>
      </p:sp>
      <p:sp>
        <p:nvSpPr>
          <p:cNvPr id="63693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1956A10B-8EB7-4609-8067-9B044EA2442B}" type="slidenum">
              <a:rPr kumimoji="1" lang="en-US" altLang="zh-TW" sz="1200">
                <a:latin typeface="Arial" charset="0"/>
              </a:rPr>
              <a:pPr algn="r"/>
              <a:t>28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636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69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853020-AE91-4169-9DD9-A941423EAA9C}" type="slidenum">
              <a:rPr lang="en-US"/>
              <a:pPr/>
              <a:t>29</a:t>
            </a:fld>
            <a:endParaRPr lang="en-US"/>
          </a:p>
        </p:txBody>
      </p:sp>
      <p:sp>
        <p:nvSpPr>
          <p:cNvPr id="63897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16ECC573-441D-4F22-841F-C6C9D477A8C2}" type="slidenum">
              <a:rPr kumimoji="1" lang="en-US" altLang="zh-TW" sz="1200">
                <a:latin typeface="Arial" charset="0"/>
              </a:rPr>
              <a:pPr algn="r"/>
              <a:t>29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638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89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r>
              <a:rPr lang="zh-TW" altLang="en-US"/>
              <a:t>藍色座標系內的正圓在黑色座標系內看起來變成橢圓。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02B990-7A50-4FFF-BF48-359AA0D3DD2D}" type="slidenum">
              <a:rPr lang="en-US"/>
              <a:pPr/>
              <a:t>30</a:t>
            </a:fld>
            <a:endParaRPr lang="en-US"/>
          </a:p>
        </p:txBody>
      </p:sp>
      <p:sp>
        <p:nvSpPr>
          <p:cNvPr id="64102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1A5D1710-21C8-46BC-BE15-1C5DBD082451}" type="slidenum">
              <a:rPr kumimoji="1" lang="en-US" altLang="zh-TW" sz="1200">
                <a:latin typeface="Arial" charset="0"/>
              </a:rPr>
              <a:pPr algn="r"/>
              <a:t>30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641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10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533BD7-6782-4149-8E57-A76CBC2C4D92}" type="slidenum">
              <a:rPr lang="en-US"/>
              <a:pPr/>
              <a:t>31</a:t>
            </a:fld>
            <a:endParaRPr lang="en-US"/>
          </a:p>
        </p:txBody>
      </p:sp>
      <p:sp>
        <p:nvSpPr>
          <p:cNvPr id="64307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BE8393A5-2D84-4B68-9D99-65F1CEEA04F7}" type="slidenum">
              <a:rPr kumimoji="1" lang="en-US" altLang="zh-TW" sz="1200">
                <a:latin typeface="Arial" charset="0"/>
              </a:rPr>
              <a:pPr algn="r"/>
              <a:t>31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643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30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4EE5D0-7E3D-4179-B367-9F1A6195EC7E}" type="slidenum">
              <a:rPr lang="en-US"/>
              <a:pPr/>
              <a:t>32</a:t>
            </a:fld>
            <a:endParaRPr lang="en-US"/>
          </a:p>
        </p:txBody>
      </p:sp>
      <p:sp>
        <p:nvSpPr>
          <p:cNvPr id="64512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B65C2477-E997-400A-81BC-43A2F7900801}" type="slidenum">
              <a:rPr kumimoji="1" lang="en-US" altLang="zh-TW" sz="1200">
                <a:latin typeface="Arial" charset="0"/>
              </a:rPr>
              <a:pPr algn="r"/>
              <a:t>32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64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10890F-D7F0-4C66-BB48-CD99565B5765}" type="slidenum">
              <a:rPr lang="en-US"/>
              <a:pPr/>
              <a:t>5</a:t>
            </a:fld>
            <a:endParaRPr lang="en-US"/>
          </a:p>
        </p:txBody>
      </p:sp>
      <p:sp>
        <p:nvSpPr>
          <p:cNvPr id="59904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D3E88E4E-AAFF-45F0-A2D4-ED543AAD15AC}" type="slidenum">
              <a:rPr kumimoji="1" lang="en-US" altLang="zh-TW" sz="1200">
                <a:latin typeface="Arial" charset="0"/>
              </a:rPr>
              <a:pPr algn="r"/>
              <a:t>5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599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90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C74A75-896E-4B37-B91C-7D21B4D32171}" type="slidenum">
              <a:rPr lang="en-US"/>
              <a:pPr/>
              <a:t>33</a:t>
            </a:fld>
            <a:endParaRPr lang="en-US"/>
          </a:p>
        </p:txBody>
      </p:sp>
      <p:sp>
        <p:nvSpPr>
          <p:cNvPr id="64717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E89C7BEF-6F33-456D-9BC9-A6CD6C4CA90C}" type="slidenum">
              <a:rPr kumimoji="1" lang="en-US" altLang="zh-TW" sz="1200">
                <a:latin typeface="Arial" charset="0"/>
              </a:rPr>
              <a:pPr algn="r"/>
              <a:t>33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64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71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8567EA-818E-4F86-B1AB-A7437FF53B6A}" type="slidenum">
              <a:rPr lang="en-US"/>
              <a:pPr/>
              <a:t>34</a:t>
            </a:fld>
            <a:endParaRPr lang="en-US"/>
          </a:p>
        </p:txBody>
      </p:sp>
      <p:sp>
        <p:nvSpPr>
          <p:cNvPr id="64921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73A566CF-D8F2-4A4B-A859-9025FCDF3C0F}" type="slidenum">
              <a:rPr kumimoji="1" lang="en-US" altLang="zh-TW" sz="1200">
                <a:latin typeface="Arial" charset="0"/>
              </a:rPr>
              <a:pPr algn="r"/>
              <a:t>34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64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92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3E8BD6-8849-4BA7-9474-7D8197006056}" type="slidenum">
              <a:rPr lang="en-US"/>
              <a:pPr/>
              <a:t>35</a:t>
            </a:fld>
            <a:endParaRPr lang="en-US"/>
          </a:p>
        </p:txBody>
      </p:sp>
      <p:sp>
        <p:nvSpPr>
          <p:cNvPr id="65126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ED92C6AA-A024-4FBC-A8A9-AC13A344E935}" type="slidenum">
              <a:rPr kumimoji="1" lang="en-US" altLang="zh-TW" sz="1200">
                <a:latin typeface="Arial" charset="0"/>
              </a:rPr>
              <a:pPr algn="r"/>
              <a:t>35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65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12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DAE9E5-A11D-443E-A500-A35D92D7AF70}" type="slidenum">
              <a:rPr lang="en-US"/>
              <a:pPr/>
              <a:t>36</a:t>
            </a:fld>
            <a:endParaRPr lang="en-US"/>
          </a:p>
        </p:txBody>
      </p:sp>
      <p:sp>
        <p:nvSpPr>
          <p:cNvPr id="65331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88AA0A9D-8294-4AAF-B8FA-606D040DBED5}" type="slidenum">
              <a:rPr kumimoji="1" lang="en-US" altLang="zh-TW" sz="1200">
                <a:latin typeface="Arial" charset="0"/>
              </a:rPr>
              <a:pPr algn="r"/>
              <a:t>36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65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33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r>
              <a:rPr lang="en-US" altLang="zh-TW"/>
              <a:t>http://mathworld.wolfram.com/Eigenvalue.html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C5BFD2-016F-45C3-9893-926BD86F6936}" type="slidenum">
              <a:rPr lang="en-US"/>
              <a:pPr/>
              <a:t>37</a:t>
            </a:fld>
            <a:endParaRPr lang="en-US"/>
          </a:p>
        </p:txBody>
      </p:sp>
      <p:sp>
        <p:nvSpPr>
          <p:cNvPr id="65536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61ED100F-C853-4B9F-B054-7C8F33AC98F3}" type="slidenum">
              <a:rPr kumimoji="1" lang="en-US" altLang="zh-TW" sz="1200">
                <a:latin typeface="Arial" charset="0"/>
              </a:rPr>
              <a:pPr algn="r"/>
              <a:t>37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65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52C340-770D-4038-A814-80D51B722CDD}" type="slidenum">
              <a:rPr lang="en-US"/>
              <a:pPr/>
              <a:t>38</a:t>
            </a:fld>
            <a:endParaRPr lang="en-US"/>
          </a:p>
        </p:txBody>
      </p:sp>
      <p:sp>
        <p:nvSpPr>
          <p:cNvPr id="65741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3CC9A347-D945-4F79-AFA6-F874A851EE38}" type="slidenum">
              <a:rPr kumimoji="1" lang="en-US" altLang="zh-TW" sz="1200">
                <a:latin typeface="Arial" charset="0"/>
              </a:rPr>
              <a:pPr algn="r"/>
              <a:t>38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65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74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A0D5C4-8330-4E28-8385-00312AEE1772}" type="slidenum">
              <a:rPr lang="en-US"/>
              <a:pPr/>
              <a:t>39</a:t>
            </a:fld>
            <a:endParaRPr lang="en-US"/>
          </a:p>
        </p:txBody>
      </p:sp>
      <p:sp>
        <p:nvSpPr>
          <p:cNvPr id="65945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378CFC7C-BAC5-4D40-93C6-C02511644762}" type="slidenum">
              <a:rPr kumimoji="1" lang="en-US" altLang="zh-TW" sz="1200">
                <a:latin typeface="Arial" charset="0"/>
              </a:rPr>
              <a:pPr algn="r"/>
              <a:t>39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65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94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D439EE-8043-40E3-98D9-1C8026CEAEE7}" type="slidenum">
              <a:rPr lang="en-US"/>
              <a:pPr/>
              <a:t>40</a:t>
            </a:fld>
            <a:endParaRPr lang="en-US"/>
          </a:p>
        </p:txBody>
      </p:sp>
      <p:sp>
        <p:nvSpPr>
          <p:cNvPr id="66150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B77AD7F6-2551-4390-B40B-77411E448418}" type="slidenum">
              <a:rPr kumimoji="1" lang="en-US" altLang="zh-TW" sz="1200">
                <a:latin typeface="Arial" charset="0"/>
              </a:rPr>
              <a:pPr algn="r"/>
              <a:t>40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66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15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5D658E-F35A-406D-8A08-31AB983AEAA2}" type="slidenum">
              <a:rPr lang="en-US"/>
              <a:pPr/>
              <a:t>43</a:t>
            </a:fld>
            <a:endParaRPr lang="en-US"/>
          </a:p>
        </p:txBody>
      </p:sp>
      <p:sp>
        <p:nvSpPr>
          <p:cNvPr id="66560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FFF53805-7002-40CB-AAC2-7008790620D3}" type="slidenum">
              <a:rPr kumimoji="1" lang="en-US" altLang="zh-TW" sz="1200">
                <a:latin typeface="Arial" charset="0"/>
              </a:rPr>
              <a:pPr algn="r"/>
              <a:t>43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66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786754-955E-4A8A-A10E-E2FF4BD988A0}" type="slidenum">
              <a:rPr lang="en-US"/>
              <a:pPr/>
              <a:t>44</a:t>
            </a:fld>
            <a:endParaRPr lang="en-US"/>
          </a:p>
        </p:txBody>
      </p:sp>
      <p:sp>
        <p:nvSpPr>
          <p:cNvPr id="66765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7A9C18B6-DA35-4766-B21C-A973E65256B1}" type="slidenum">
              <a:rPr kumimoji="1" lang="en-US" altLang="zh-TW" sz="1200">
                <a:latin typeface="Arial" charset="0"/>
              </a:rPr>
              <a:pPr algn="r"/>
              <a:t>44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66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76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483F61-9C14-4FBD-9E93-16E64B008211}" type="slidenum">
              <a:rPr lang="en-US"/>
              <a:pPr/>
              <a:t>6</a:t>
            </a:fld>
            <a:endParaRPr lang="en-US"/>
          </a:p>
        </p:txBody>
      </p:sp>
      <p:sp>
        <p:nvSpPr>
          <p:cNvPr id="60109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5D70E8FB-0B5D-41E8-A751-C6CB67A352F3}" type="slidenum">
              <a:rPr kumimoji="1" lang="en-US" altLang="zh-TW" sz="1200">
                <a:latin typeface="Arial" charset="0"/>
              </a:rPr>
              <a:pPr algn="r"/>
              <a:t>6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601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10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D8D18C-4D8A-4DD8-95CB-50472416D524}" type="slidenum">
              <a:rPr lang="en-US"/>
              <a:pPr/>
              <a:t>45</a:t>
            </a:fld>
            <a:endParaRPr lang="en-US"/>
          </a:p>
        </p:txBody>
      </p:sp>
      <p:sp>
        <p:nvSpPr>
          <p:cNvPr id="66969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4C9726B2-C726-497F-A987-290715C3A249}" type="slidenum">
              <a:rPr kumimoji="1" lang="en-US" altLang="zh-TW" sz="1200">
                <a:latin typeface="Arial" charset="0"/>
              </a:rPr>
              <a:pPr algn="r"/>
              <a:t>45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66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97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1C54C0-66CC-4865-951C-2DC09DF943F6}" type="slidenum">
              <a:rPr lang="en-US"/>
              <a:pPr/>
              <a:t>46</a:t>
            </a:fld>
            <a:endParaRPr lang="en-US"/>
          </a:p>
        </p:txBody>
      </p:sp>
      <p:sp>
        <p:nvSpPr>
          <p:cNvPr id="67174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D51D413E-40BD-4F66-BF32-9F76264C4948}" type="slidenum">
              <a:rPr kumimoji="1" lang="en-US" altLang="zh-TW" sz="1200">
                <a:latin typeface="Arial" charset="0"/>
              </a:rPr>
              <a:pPr algn="r"/>
              <a:t>46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67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17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67EFCD-A69B-4D64-ADF7-259858E42B1F}" type="slidenum">
              <a:rPr lang="en-US"/>
              <a:pPr/>
              <a:t>47</a:t>
            </a:fld>
            <a:endParaRPr lang="en-US"/>
          </a:p>
        </p:txBody>
      </p:sp>
      <p:sp>
        <p:nvSpPr>
          <p:cNvPr id="67379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870608C6-BFF0-415E-98D9-1176189BDDD0}" type="slidenum">
              <a:rPr kumimoji="1" lang="en-US" altLang="zh-TW" sz="1200">
                <a:latin typeface="Arial" charset="0"/>
              </a:rPr>
              <a:pPr algn="r"/>
              <a:t>47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67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37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29765D-3F6F-4FC4-A880-0D6CFCD8945F}" type="slidenum">
              <a:rPr lang="en-US"/>
              <a:pPr/>
              <a:t>48</a:t>
            </a:fld>
            <a:endParaRPr lang="en-US"/>
          </a:p>
        </p:txBody>
      </p:sp>
      <p:sp>
        <p:nvSpPr>
          <p:cNvPr id="67584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43B7D6F2-DBCE-4395-BD10-D9062D9E35F2}" type="slidenum">
              <a:rPr kumimoji="1" lang="en-US" altLang="zh-TW" sz="1200">
                <a:latin typeface="Arial" charset="0"/>
              </a:rPr>
              <a:pPr algn="r"/>
              <a:t>48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67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988628-F72A-4D76-8E04-A3846E576C60}" type="slidenum">
              <a:rPr lang="en-US"/>
              <a:pPr/>
              <a:t>49</a:t>
            </a:fld>
            <a:endParaRPr lang="en-US"/>
          </a:p>
        </p:txBody>
      </p:sp>
      <p:sp>
        <p:nvSpPr>
          <p:cNvPr id="67789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CD4EF252-7AFB-46A3-B268-54A4657885A9}" type="slidenum">
              <a:rPr kumimoji="1" lang="en-US" altLang="zh-TW" sz="1200">
                <a:latin typeface="Arial" charset="0"/>
              </a:rPr>
              <a:pPr algn="r"/>
              <a:t>49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67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78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E97707-BF85-4E74-A042-D194DF48D004}" type="slidenum">
              <a:rPr lang="en-US"/>
              <a:pPr/>
              <a:t>50</a:t>
            </a:fld>
            <a:endParaRPr lang="en-US"/>
          </a:p>
        </p:txBody>
      </p:sp>
      <p:sp>
        <p:nvSpPr>
          <p:cNvPr id="67993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A629DEC8-93F8-449E-826B-0C0331986399}" type="slidenum">
              <a:rPr kumimoji="1" lang="en-US" altLang="zh-TW" sz="1200">
                <a:latin typeface="Arial" charset="0"/>
              </a:rPr>
              <a:pPr algn="r"/>
              <a:t>50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67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99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4B803D-C738-426C-856C-7B6C25E538FC}" type="slidenum">
              <a:rPr lang="en-US"/>
              <a:pPr/>
              <a:t>51</a:t>
            </a:fld>
            <a:endParaRPr lang="en-US"/>
          </a:p>
        </p:txBody>
      </p:sp>
      <p:sp>
        <p:nvSpPr>
          <p:cNvPr id="68198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0D22B178-030C-4B7D-9F7D-86B271758E21}" type="slidenum">
              <a:rPr kumimoji="1" lang="en-US" altLang="zh-TW" sz="1200">
                <a:latin typeface="Arial" charset="0"/>
              </a:rPr>
              <a:pPr algn="r"/>
              <a:t>51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68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19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CEA770-34D7-4DAD-BCD8-B23AEAE26587}" type="slidenum">
              <a:rPr lang="en-US"/>
              <a:pPr/>
              <a:t>52</a:t>
            </a:fld>
            <a:endParaRPr lang="en-US"/>
          </a:p>
        </p:txBody>
      </p:sp>
      <p:sp>
        <p:nvSpPr>
          <p:cNvPr id="68403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8529BC6E-E3C8-43C2-BD79-29A060DD2D6C}" type="slidenum">
              <a:rPr kumimoji="1" lang="en-US" altLang="zh-TW" sz="1200">
                <a:latin typeface="Arial" charset="0"/>
              </a:rPr>
              <a:pPr algn="r"/>
              <a:t>52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68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40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8D241E-8E5A-4BA3-9CFD-1A3AF28EFE5E}" type="slidenum">
              <a:rPr lang="en-US"/>
              <a:pPr/>
              <a:t>53</a:t>
            </a:fld>
            <a:endParaRPr lang="en-US"/>
          </a:p>
        </p:txBody>
      </p:sp>
      <p:sp>
        <p:nvSpPr>
          <p:cNvPr id="68608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5761BA59-9D34-4C59-A79A-E6AFD0AFA78E}" type="slidenum">
              <a:rPr kumimoji="1" lang="en-US" altLang="zh-TW" sz="1200">
                <a:latin typeface="Arial" charset="0"/>
              </a:rPr>
              <a:pPr algn="r"/>
              <a:t>53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68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0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B1C94B-79B5-4EAF-8A77-A3D5751F0E80}" type="slidenum">
              <a:rPr lang="en-US"/>
              <a:pPr/>
              <a:t>54</a:t>
            </a:fld>
            <a:endParaRPr lang="en-US"/>
          </a:p>
        </p:txBody>
      </p:sp>
      <p:sp>
        <p:nvSpPr>
          <p:cNvPr id="68813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DF3896DA-D882-4B4D-A0A1-E00AD1F5C84C}" type="slidenum">
              <a:rPr kumimoji="1" lang="en-US" altLang="zh-TW" sz="1200">
                <a:latin typeface="Arial" charset="0"/>
              </a:rPr>
              <a:pPr algn="r"/>
              <a:t>54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68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81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F64DC4-6298-4E3F-AC4B-C3854A25F0CA}" type="slidenum">
              <a:rPr lang="en-US"/>
              <a:pPr/>
              <a:t>7</a:t>
            </a:fld>
            <a:endParaRPr lang="en-US"/>
          </a:p>
        </p:txBody>
      </p:sp>
      <p:sp>
        <p:nvSpPr>
          <p:cNvPr id="60313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5F622966-5FA9-4186-94C6-BFCE85292E7A}" type="slidenum">
              <a:rPr kumimoji="1" lang="en-US" altLang="zh-TW" sz="1200">
                <a:latin typeface="Arial" charset="0"/>
              </a:rPr>
              <a:pPr algn="r"/>
              <a:t>7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603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31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226F32-B8A6-4111-A4EB-EAC0204D32DA}" type="slidenum">
              <a:rPr lang="en-US"/>
              <a:pPr/>
              <a:t>55</a:t>
            </a:fld>
            <a:endParaRPr lang="en-US"/>
          </a:p>
        </p:txBody>
      </p:sp>
      <p:sp>
        <p:nvSpPr>
          <p:cNvPr id="69017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CFE0FC0D-4B5F-42F8-9A90-366289973A40}" type="slidenum">
              <a:rPr kumimoji="1" lang="en-US" altLang="zh-TW" sz="1200">
                <a:latin typeface="Arial" charset="0"/>
              </a:rPr>
              <a:pPr algn="r"/>
              <a:t>55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69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01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8CBF70-8443-4585-8FA3-708D882328B8}" type="slidenum">
              <a:rPr lang="en-US"/>
              <a:pPr/>
              <a:t>56</a:t>
            </a:fld>
            <a:endParaRPr lang="en-US"/>
          </a:p>
        </p:txBody>
      </p:sp>
      <p:sp>
        <p:nvSpPr>
          <p:cNvPr id="69222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C630DADC-9396-4AFE-AC87-E08F40393FA4}" type="slidenum">
              <a:rPr kumimoji="1" lang="en-US" altLang="zh-TW" sz="1200">
                <a:latin typeface="Arial" charset="0"/>
              </a:rPr>
              <a:pPr algn="r"/>
              <a:t>56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69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51B952-AFE4-45F6-8661-4EFD7EEA7378}" type="slidenum">
              <a:rPr lang="en-US"/>
              <a:pPr/>
              <a:t>57</a:t>
            </a:fld>
            <a:endParaRPr lang="en-US"/>
          </a:p>
        </p:txBody>
      </p:sp>
      <p:sp>
        <p:nvSpPr>
          <p:cNvPr id="69427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E5DEF6F5-F429-422D-A5B1-D4A5C3453DFF}" type="slidenum">
              <a:rPr kumimoji="1" lang="en-US" altLang="zh-TW" sz="1200">
                <a:latin typeface="Arial" charset="0"/>
              </a:rPr>
              <a:pPr algn="r"/>
              <a:t>57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69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42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C2EBA1-5C47-4526-9B7F-C1DF7E21C3BB}" type="slidenum">
              <a:rPr lang="en-US"/>
              <a:pPr/>
              <a:t>58</a:t>
            </a:fld>
            <a:endParaRPr lang="en-US"/>
          </a:p>
        </p:txBody>
      </p:sp>
      <p:sp>
        <p:nvSpPr>
          <p:cNvPr id="69632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7FF844FC-D507-4AB7-8B1D-D40E71E4C20D}" type="slidenum">
              <a:rPr kumimoji="1" lang="en-US" altLang="zh-TW" sz="1200">
                <a:latin typeface="Arial" charset="0"/>
              </a:rPr>
              <a:pPr algn="r"/>
              <a:t>58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69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3CBFA6-93B6-4B54-A0B1-B2A857398371}" type="slidenum">
              <a:rPr lang="en-US"/>
              <a:pPr/>
              <a:t>59</a:t>
            </a:fld>
            <a:endParaRPr lang="en-US"/>
          </a:p>
        </p:txBody>
      </p:sp>
      <p:sp>
        <p:nvSpPr>
          <p:cNvPr id="69837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06C0BFF2-778E-40BE-A243-872C22D720D6}" type="slidenum">
              <a:rPr kumimoji="1" lang="en-US" altLang="zh-TW" sz="1200">
                <a:latin typeface="Arial" charset="0"/>
              </a:rPr>
              <a:pPr algn="r"/>
              <a:t>59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69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83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38F7AB-838F-4F6F-ADBB-F9384C57D922}" type="slidenum">
              <a:rPr lang="en-US"/>
              <a:pPr/>
              <a:t>60</a:t>
            </a:fld>
            <a:endParaRPr lang="en-US"/>
          </a:p>
        </p:txBody>
      </p:sp>
      <p:sp>
        <p:nvSpPr>
          <p:cNvPr id="70041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E87B716B-5A01-4471-AA9C-BE64FE8B9194}" type="slidenum">
              <a:rPr kumimoji="1" lang="en-US" altLang="zh-TW" sz="1200">
                <a:latin typeface="Arial" charset="0"/>
              </a:rPr>
              <a:pPr algn="r"/>
              <a:t>60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70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04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E423D6-2045-4A14-A395-93F402E9DB6B}" type="slidenum">
              <a:rPr lang="en-US"/>
              <a:pPr/>
              <a:t>61</a:t>
            </a:fld>
            <a:endParaRPr lang="en-US"/>
          </a:p>
        </p:txBody>
      </p:sp>
      <p:sp>
        <p:nvSpPr>
          <p:cNvPr id="70246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8CA2FABF-BDCE-4B9E-A60A-04C816C70F57}" type="slidenum">
              <a:rPr kumimoji="1" lang="en-US" altLang="zh-TW" sz="1200">
                <a:latin typeface="Arial" charset="0"/>
              </a:rPr>
              <a:pPr algn="r"/>
              <a:t>61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70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24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034408-AFAB-4324-873D-F5788619634F}" type="slidenum">
              <a:rPr lang="en-US"/>
              <a:pPr/>
              <a:t>62</a:t>
            </a:fld>
            <a:endParaRPr lang="en-US"/>
          </a:p>
        </p:txBody>
      </p:sp>
      <p:sp>
        <p:nvSpPr>
          <p:cNvPr id="70451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6C7C487E-3BF5-4D30-97BA-B5A5BC49437D}" type="slidenum">
              <a:rPr kumimoji="1" lang="en-US" altLang="zh-TW" sz="1200">
                <a:latin typeface="Arial" charset="0"/>
              </a:rPr>
              <a:pPr algn="r"/>
              <a:t>62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70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45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034408-AFAB-4324-873D-F5788619634F}" type="slidenum">
              <a:rPr lang="en-US"/>
              <a:pPr/>
              <a:t>63</a:t>
            </a:fld>
            <a:endParaRPr lang="en-US"/>
          </a:p>
        </p:txBody>
      </p:sp>
      <p:sp>
        <p:nvSpPr>
          <p:cNvPr id="70451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6C7C487E-3BF5-4D30-97BA-B5A5BC49437D}" type="slidenum">
              <a:rPr kumimoji="1" lang="en-US" altLang="zh-TW" sz="1200">
                <a:latin typeface="Arial" charset="0"/>
              </a:rPr>
              <a:pPr algn="r"/>
              <a:t>63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70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45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3947FA-C3B4-4DF7-B3BD-483285765ADD}" type="slidenum">
              <a:rPr lang="en-US"/>
              <a:pPr/>
              <a:t>64</a:t>
            </a:fld>
            <a:endParaRPr lang="en-US"/>
          </a:p>
        </p:txBody>
      </p:sp>
      <p:sp>
        <p:nvSpPr>
          <p:cNvPr id="70656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4E1A11F1-04B6-47B8-A381-0BAD3D64207A}" type="slidenum">
              <a:rPr kumimoji="1" lang="en-US" altLang="zh-TW" sz="1200">
                <a:latin typeface="Arial" charset="0"/>
              </a:rPr>
              <a:pPr algn="r"/>
              <a:t>64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70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5B4C62-CE29-4D98-B376-AEE79F4FA0CD}" type="slidenum">
              <a:rPr lang="en-US"/>
              <a:pPr/>
              <a:t>8</a:t>
            </a:fld>
            <a:endParaRPr lang="en-US"/>
          </a:p>
        </p:txBody>
      </p:sp>
      <p:sp>
        <p:nvSpPr>
          <p:cNvPr id="60518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D2EC48B3-17E2-4144-9C6D-C6DCDED3B5AB}" type="slidenum">
              <a:rPr kumimoji="1" lang="en-US" altLang="zh-TW" sz="1200">
                <a:latin typeface="Arial" charset="0"/>
              </a:rPr>
              <a:pPr algn="r"/>
              <a:t>8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605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51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28B892-1F52-4C4A-BB91-EF4FA586F3E6}" type="slidenum">
              <a:rPr lang="en-US"/>
              <a:pPr/>
              <a:t>65</a:t>
            </a:fld>
            <a:endParaRPr lang="en-US"/>
          </a:p>
        </p:txBody>
      </p:sp>
      <p:sp>
        <p:nvSpPr>
          <p:cNvPr id="70861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9CA96673-6FE2-468B-90C8-0760AEBAE101}" type="slidenum">
              <a:rPr kumimoji="1" lang="en-US" altLang="zh-TW" sz="1200">
                <a:latin typeface="Arial" charset="0"/>
              </a:rPr>
              <a:pPr algn="r"/>
              <a:t>65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70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86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547EF45-A01B-4287-BC3F-A50CCBA39999}" type="slidenum">
              <a:rPr lang="en-US"/>
              <a:pPr/>
              <a:t>66</a:t>
            </a:fld>
            <a:endParaRPr lang="en-US"/>
          </a:p>
        </p:txBody>
      </p:sp>
      <p:sp>
        <p:nvSpPr>
          <p:cNvPr id="71065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427E08DE-6F75-47F1-8D03-3B9CCEECA640}" type="slidenum">
              <a:rPr kumimoji="1" lang="en-US" altLang="zh-TW" sz="1200">
                <a:latin typeface="Arial" charset="0"/>
              </a:rPr>
              <a:pPr algn="r"/>
              <a:t>66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71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06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688A6A-C2FD-4FCC-8418-98D8C3AE0545}" type="slidenum">
              <a:rPr lang="en-US"/>
              <a:pPr/>
              <a:t>67</a:t>
            </a:fld>
            <a:endParaRPr lang="en-US"/>
          </a:p>
        </p:txBody>
      </p:sp>
      <p:sp>
        <p:nvSpPr>
          <p:cNvPr id="71270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03CB69D7-D3B0-4C4A-8224-917302CA454C}" type="slidenum">
              <a:rPr kumimoji="1" lang="en-US" altLang="zh-TW" sz="1200">
                <a:latin typeface="Arial" charset="0"/>
              </a:rPr>
              <a:pPr algn="r"/>
              <a:t>67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71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27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BB0D17-796A-4771-AB0F-510A6E1D826C}" type="slidenum">
              <a:rPr lang="en-US"/>
              <a:pPr/>
              <a:t>68</a:t>
            </a:fld>
            <a:endParaRPr lang="en-US"/>
          </a:p>
        </p:txBody>
      </p:sp>
      <p:sp>
        <p:nvSpPr>
          <p:cNvPr id="71475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D342A10D-C094-4FEC-8BA3-60F16432412D}" type="slidenum">
              <a:rPr kumimoji="1" lang="en-US" altLang="zh-TW" sz="1200">
                <a:latin typeface="Arial" charset="0"/>
              </a:rPr>
              <a:pPr algn="r"/>
              <a:t>68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71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47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8AF955-3169-4858-9858-BAB04F6FAA6B}" type="slidenum">
              <a:rPr lang="en-US"/>
              <a:pPr/>
              <a:t>69</a:t>
            </a:fld>
            <a:endParaRPr lang="en-US"/>
          </a:p>
        </p:txBody>
      </p:sp>
      <p:sp>
        <p:nvSpPr>
          <p:cNvPr id="71680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335FB638-E6D5-4EF8-9D82-7730E11E95D4}" type="slidenum">
              <a:rPr kumimoji="1" lang="en-US" altLang="zh-TW" sz="1200">
                <a:latin typeface="Arial" charset="0"/>
              </a:rPr>
              <a:pPr algn="r"/>
              <a:t>69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71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563BC8-AC20-4624-9B8D-C3369649DBA2}" type="slidenum">
              <a:rPr lang="en-US"/>
              <a:pPr/>
              <a:t>70</a:t>
            </a:fld>
            <a:endParaRPr lang="en-US"/>
          </a:p>
        </p:txBody>
      </p:sp>
      <p:sp>
        <p:nvSpPr>
          <p:cNvPr id="71885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B5A71183-9088-44A8-A7A7-A640F1AA6CF2}" type="slidenum">
              <a:rPr kumimoji="1" lang="en-US" altLang="zh-TW" sz="1200">
                <a:latin typeface="Arial" charset="0"/>
              </a:rPr>
              <a:pPr algn="r"/>
              <a:t>70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71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88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9B56E6-BAC2-4620-AB05-110D69E95C86}" type="slidenum">
              <a:rPr lang="en-US"/>
              <a:pPr/>
              <a:t>71</a:t>
            </a:fld>
            <a:endParaRPr lang="en-US"/>
          </a:p>
        </p:txBody>
      </p:sp>
      <p:sp>
        <p:nvSpPr>
          <p:cNvPr id="72089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3F094EF2-9684-493A-A3A8-2AFEE059A5CE}" type="slidenum">
              <a:rPr kumimoji="1" lang="en-US" altLang="zh-TW" sz="1200">
                <a:latin typeface="Arial" charset="0"/>
              </a:rPr>
              <a:pPr algn="r"/>
              <a:t>71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72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09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9B56E6-BAC2-4620-AB05-110D69E95C86}" type="slidenum">
              <a:rPr lang="en-US"/>
              <a:pPr/>
              <a:t>72</a:t>
            </a:fld>
            <a:endParaRPr lang="en-US"/>
          </a:p>
        </p:txBody>
      </p:sp>
      <p:sp>
        <p:nvSpPr>
          <p:cNvPr id="72089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3F094EF2-9684-493A-A3A8-2AFEE059A5CE}" type="slidenum">
              <a:rPr kumimoji="1" lang="en-US" altLang="zh-TW" sz="1200">
                <a:latin typeface="Arial" charset="0"/>
              </a:rPr>
              <a:pPr algn="r"/>
              <a:t>72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72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09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9B56E6-BAC2-4620-AB05-110D69E95C86}" type="slidenum">
              <a:rPr lang="en-US"/>
              <a:pPr/>
              <a:t>73</a:t>
            </a:fld>
            <a:endParaRPr lang="en-US"/>
          </a:p>
        </p:txBody>
      </p:sp>
      <p:sp>
        <p:nvSpPr>
          <p:cNvPr id="72089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3F094EF2-9684-493A-A3A8-2AFEE059A5CE}" type="slidenum">
              <a:rPr kumimoji="1" lang="en-US" altLang="zh-TW" sz="1200">
                <a:latin typeface="Arial" charset="0"/>
              </a:rPr>
              <a:pPr algn="r"/>
              <a:t>73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72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09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9B56E6-BAC2-4620-AB05-110D69E95C86}" type="slidenum">
              <a:rPr lang="en-US"/>
              <a:pPr/>
              <a:t>74</a:t>
            </a:fld>
            <a:endParaRPr lang="en-US"/>
          </a:p>
        </p:txBody>
      </p:sp>
      <p:sp>
        <p:nvSpPr>
          <p:cNvPr id="72089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3F094EF2-9684-493A-A3A8-2AFEE059A5CE}" type="slidenum">
              <a:rPr kumimoji="1" lang="en-US" altLang="zh-TW" sz="1200">
                <a:latin typeface="Arial" charset="0"/>
              </a:rPr>
              <a:pPr algn="r"/>
              <a:t>74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72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09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B8BABE-BC55-4887-AA59-4556161D46E7}" type="slidenum">
              <a:rPr lang="en-US"/>
              <a:pPr/>
              <a:t>9</a:t>
            </a:fld>
            <a:endParaRPr lang="en-US"/>
          </a:p>
        </p:txBody>
      </p:sp>
      <p:sp>
        <p:nvSpPr>
          <p:cNvPr id="60723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18914F76-C3BE-4E77-B463-815DA383DE28}" type="slidenum">
              <a:rPr kumimoji="1" lang="en-US" altLang="zh-TW" sz="1200">
                <a:latin typeface="Arial" charset="0"/>
              </a:rPr>
              <a:pPr algn="r"/>
              <a:t>9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607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72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237839-B298-4D2F-ADD2-737FDD3A31BF}" type="slidenum">
              <a:rPr lang="en-US"/>
              <a:pPr/>
              <a:t>75</a:t>
            </a:fld>
            <a:endParaRPr lang="en-US"/>
          </a:p>
        </p:txBody>
      </p:sp>
      <p:sp>
        <p:nvSpPr>
          <p:cNvPr id="72294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6AFF6A10-96CE-4975-B939-708AF525AA4A}" type="slidenum">
              <a:rPr kumimoji="1" lang="en-US" altLang="zh-TW" sz="1200">
                <a:latin typeface="Arial" charset="0"/>
              </a:rPr>
              <a:pPr algn="r"/>
              <a:t>75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72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29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5FBB2F-A4F8-4EF3-83AF-9323295383F1}" type="slidenum">
              <a:rPr lang="en-US"/>
              <a:pPr/>
              <a:t>76</a:t>
            </a:fld>
            <a:endParaRPr lang="en-US"/>
          </a:p>
        </p:txBody>
      </p:sp>
      <p:sp>
        <p:nvSpPr>
          <p:cNvPr id="74342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BF74EAAE-91BD-4042-BF6F-2E17EDB8532F}" type="slidenum">
              <a:rPr kumimoji="1" lang="en-US" altLang="zh-TW" sz="1200">
                <a:latin typeface="Arial" charset="0"/>
              </a:rPr>
              <a:pPr algn="r"/>
              <a:t>76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74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34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5FBB2F-A4F8-4EF3-83AF-9323295383F1}" type="slidenum">
              <a:rPr lang="en-US"/>
              <a:pPr/>
              <a:t>77</a:t>
            </a:fld>
            <a:endParaRPr lang="en-US"/>
          </a:p>
        </p:txBody>
      </p:sp>
      <p:sp>
        <p:nvSpPr>
          <p:cNvPr id="74342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BF74EAAE-91BD-4042-BF6F-2E17EDB8532F}" type="slidenum">
              <a:rPr kumimoji="1" lang="en-US" altLang="zh-TW" sz="1200">
                <a:latin typeface="Arial" charset="0"/>
              </a:rPr>
              <a:pPr algn="r"/>
              <a:t>77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74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34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5FBB2F-A4F8-4EF3-83AF-9323295383F1}" type="slidenum">
              <a:rPr lang="en-US"/>
              <a:pPr/>
              <a:t>78</a:t>
            </a:fld>
            <a:endParaRPr lang="en-US"/>
          </a:p>
        </p:txBody>
      </p:sp>
      <p:sp>
        <p:nvSpPr>
          <p:cNvPr id="74342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BF74EAAE-91BD-4042-BF6F-2E17EDB8532F}" type="slidenum">
              <a:rPr kumimoji="1" lang="en-US" altLang="zh-TW" sz="1200">
                <a:latin typeface="Arial" charset="0"/>
              </a:rPr>
              <a:pPr algn="r"/>
              <a:t>78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74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34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5FBB2F-A4F8-4EF3-83AF-9323295383F1}" type="slidenum">
              <a:rPr lang="en-US"/>
              <a:pPr/>
              <a:t>79</a:t>
            </a:fld>
            <a:endParaRPr lang="en-US"/>
          </a:p>
        </p:txBody>
      </p:sp>
      <p:sp>
        <p:nvSpPr>
          <p:cNvPr id="74342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BF74EAAE-91BD-4042-BF6F-2E17EDB8532F}" type="slidenum">
              <a:rPr kumimoji="1" lang="en-US" altLang="zh-TW" sz="1200">
                <a:latin typeface="Arial" charset="0"/>
              </a:rPr>
              <a:pPr algn="r"/>
              <a:t>79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74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34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5FBB2F-A4F8-4EF3-83AF-9323295383F1}" type="slidenum">
              <a:rPr lang="en-US"/>
              <a:pPr/>
              <a:t>80</a:t>
            </a:fld>
            <a:endParaRPr lang="en-US"/>
          </a:p>
        </p:txBody>
      </p:sp>
      <p:sp>
        <p:nvSpPr>
          <p:cNvPr id="74342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BF74EAAE-91BD-4042-BF6F-2E17EDB8532F}" type="slidenum">
              <a:rPr kumimoji="1" lang="en-US" altLang="zh-TW" sz="1200">
                <a:latin typeface="Arial" charset="0"/>
              </a:rPr>
              <a:pPr algn="r"/>
              <a:t>80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74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34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5FBB2F-A4F8-4EF3-83AF-9323295383F1}" type="slidenum">
              <a:rPr lang="en-US"/>
              <a:pPr/>
              <a:t>81</a:t>
            </a:fld>
            <a:endParaRPr lang="en-US"/>
          </a:p>
        </p:txBody>
      </p:sp>
      <p:sp>
        <p:nvSpPr>
          <p:cNvPr id="74342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BF74EAAE-91BD-4042-BF6F-2E17EDB8532F}" type="slidenum">
              <a:rPr kumimoji="1" lang="en-US" altLang="zh-TW" sz="1200">
                <a:latin typeface="Arial" charset="0"/>
              </a:rPr>
              <a:pPr algn="r"/>
              <a:t>81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74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34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5FBB2F-A4F8-4EF3-83AF-9323295383F1}" type="slidenum">
              <a:rPr lang="en-US"/>
              <a:pPr/>
              <a:t>82</a:t>
            </a:fld>
            <a:endParaRPr lang="en-US"/>
          </a:p>
        </p:txBody>
      </p:sp>
      <p:sp>
        <p:nvSpPr>
          <p:cNvPr id="74342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BF74EAAE-91BD-4042-BF6F-2E17EDB8532F}" type="slidenum">
              <a:rPr kumimoji="1" lang="en-US" altLang="zh-TW" sz="1200">
                <a:latin typeface="Arial" charset="0"/>
              </a:rPr>
              <a:pPr algn="r"/>
              <a:t>82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74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34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5FBB2F-A4F8-4EF3-83AF-9323295383F1}" type="slidenum">
              <a:rPr lang="en-US"/>
              <a:pPr/>
              <a:t>83</a:t>
            </a:fld>
            <a:endParaRPr lang="en-US"/>
          </a:p>
        </p:txBody>
      </p:sp>
      <p:sp>
        <p:nvSpPr>
          <p:cNvPr id="74342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BF74EAAE-91BD-4042-BF6F-2E17EDB8532F}" type="slidenum">
              <a:rPr kumimoji="1" lang="en-US" altLang="zh-TW" sz="1200">
                <a:latin typeface="Arial" charset="0"/>
              </a:rPr>
              <a:pPr algn="r"/>
              <a:t>83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74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34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BF3244-04D4-42A8-9B04-02DB51BEF6A7}" type="slidenum">
              <a:rPr lang="en-US"/>
              <a:pPr/>
              <a:t>84</a:t>
            </a:fld>
            <a:endParaRPr lang="en-US"/>
          </a:p>
        </p:txBody>
      </p:sp>
      <p:sp>
        <p:nvSpPr>
          <p:cNvPr id="73523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142327F7-D5AB-4646-8649-1FC2090D301A}" type="slidenum">
              <a:rPr kumimoji="1" lang="en-US" altLang="zh-TW" sz="1200">
                <a:latin typeface="Arial" charset="0"/>
              </a:rPr>
              <a:pPr algn="r"/>
              <a:t>84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73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52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71A556-D96B-479C-A18B-4B2BB3C5A833}" type="slidenum">
              <a:rPr lang="en-US"/>
              <a:pPr/>
              <a:t>10</a:t>
            </a:fld>
            <a:endParaRPr lang="en-US"/>
          </a:p>
        </p:txBody>
      </p:sp>
      <p:sp>
        <p:nvSpPr>
          <p:cNvPr id="60928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5551414D-A991-435F-B22B-7B5505A4077E}" type="slidenum">
              <a:rPr kumimoji="1" lang="en-US" altLang="zh-TW" sz="1200">
                <a:latin typeface="Arial" charset="0"/>
              </a:rPr>
              <a:pPr algn="r"/>
              <a:t>10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609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92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90BE94-082E-485E-895F-A99CFE2015E0}" type="slidenum">
              <a:rPr lang="en-US"/>
              <a:pPr/>
              <a:t>85</a:t>
            </a:fld>
            <a:endParaRPr lang="en-US"/>
          </a:p>
        </p:txBody>
      </p:sp>
      <p:sp>
        <p:nvSpPr>
          <p:cNvPr id="73933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D2D87F45-33A7-43BE-B6E0-BA272BFD9E4C}" type="slidenum">
              <a:rPr kumimoji="1" lang="en-US" altLang="zh-TW" sz="1200">
                <a:latin typeface="Arial" charset="0"/>
              </a:rPr>
              <a:pPr algn="r"/>
              <a:t>85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73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90BE94-082E-485E-895F-A99CFE2015E0}" type="slidenum">
              <a:rPr lang="en-US"/>
              <a:pPr/>
              <a:t>86</a:t>
            </a:fld>
            <a:endParaRPr lang="en-US"/>
          </a:p>
        </p:txBody>
      </p:sp>
      <p:sp>
        <p:nvSpPr>
          <p:cNvPr id="73933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D2D87F45-33A7-43BE-B6E0-BA272BFD9E4C}" type="slidenum">
              <a:rPr kumimoji="1" lang="en-US" altLang="zh-TW" sz="1200">
                <a:latin typeface="Arial" charset="0"/>
              </a:rPr>
              <a:pPr algn="r"/>
              <a:t>86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73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93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5FBB2F-A4F8-4EF3-83AF-9323295383F1}" type="slidenum">
              <a:rPr lang="en-US"/>
              <a:pPr/>
              <a:t>87</a:t>
            </a:fld>
            <a:endParaRPr lang="en-US"/>
          </a:p>
        </p:txBody>
      </p:sp>
      <p:sp>
        <p:nvSpPr>
          <p:cNvPr id="74342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BF74EAAE-91BD-4042-BF6F-2E17EDB8532F}" type="slidenum">
              <a:rPr kumimoji="1" lang="en-US" altLang="zh-TW" sz="1200">
                <a:latin typeface="Arial" charset="0"/>
              </a:rPr>
              <a:pPr algn="r"/>
              <a:t>87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74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34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5FBB2F-A4F8-4EF3-83AF-9323295383F1}" type="slidenum">
              <a:rPr lang="en-US"/>
              <a:pPr/>
              <a:t>88</a:t>
            </a:fld>
            <a:endParaRPr lang="en-US"/>
          </a:p>
        </p:txBody>
      </p:sp>
      <p:sp>
        <p:nvSpPr>
          <p:cNvPr id="74342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BF74EAAE-91BD-4042-BF6F-2E17EDB8532F}" type="slidenum">
              <a:rPr kumimoji="1" lang="en-US" altLang="zh-TW" sz="1200">
                <a:latin typeface="Arial" charset="0"/>
              </a:rPr>
              <a:pPr algn="r"/>
              <a:t>88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74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34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5FBB2F-A4F8-4EF3-83AF-9323295383F1}" type="slidenum">
              <a:rPr lang="en-US"/>
              <a:pPr/>
              <a:t>89</a:t>
            </a:fld>
            <a:endParaRPr lang="en-US"/>
          </a:p>
        </p:txBody>
      </p:sp>
      <p:sp>
        <p:nvSpPr>
          <p:cNvPr id="74342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BF74EAAE-91BD-4042-BF6F-2E17EDB8532F}" type="slidenum">
              <a:rPr kumimoji="1" lang="en-US" altLang="zh-TW" sz="1200">
                <a:latin typeface="Arial" charset="0"/>
              </a:rPr>
              <a:pPr algn="r"/>
              <a:t>89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74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34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5FBB2F-A4F8-4EF3-83AF-9323295383F1}" type="slidenum">
              <a:rPr lang="en-US"/>
              <a:pPr/>
              <a:t>90</a:t>
            </a:fld>
            <a:endParaRPr lang="en-US"/>
          </a:p>
        </p:txBody>
      </p:sp>
      <p:sp>
        <p:nvSpPr>
          <p:cNvPr id="74342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BF74EAAE-91BD-4042-BF6F-2E17EDB8532F}" type="slidenum">
              <a:rPr kumimoji="1" lang="en-US" altLang="zh-TW" sz="1200">
                <a:latin typeface="Arial" charset="0"/>
              </a:rPr>
              <a:pPr algn="r"/>
              <a:t>90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74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34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07EF06-54DC-4511-9BD8-AED198813B62}" type="slidenum">
              <a:rPr lang="en-US"/>
              <a:pPr/>
              <a:t>91</a:t>
            </a:fld>
            <a:endParaRPr lang="en-US"/>
          </a:p>
        </p:txBody>
      </p:sp>
      <p:sp>
        <p:nvSpPr>
          <p:cNvPr id="74752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890EF4FD-B190-434B-9FBC-C38C2603CB84}" type="slidenum">
              <a:rPr kumimoji="1" lang="en-US" altLang="zh-TW" sz="1200">
                <a:latin typeface="Arial" charset="0"/>
              </a:rPr>
              <a:pPr algn="r"/>
              <a:t>91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74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23DE68-072A-4887-8D5F-31E6EAA4EF6C}" type="slidenum">
              <a:rPr lang="en-US"/>
              <a:pPr/>
              <a:t>92</a:t>
            </a:fld>
            <a:endParaRPr lang="en-US"/>
          </a:p>
        </p:txBody>
      </p:sp>
      <p:sp>
        <p:nvSpPr>
          <p:cNvPr id="74957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70873A86-1528-4EEB-BB27-74C9EED983CD}" type="slidenum">
              <a:rPr kumimoji="1" lang="en-US" altLang="zh-TW" sz="1200">
                <a:latin typeface="Arial" charset="0"/>
              </a:rPr>
              <a:pPr algn="r"/>
              <a:t>92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74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95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459746-1AD9-43D0-9651-4F566C112C12}" type="slidenum">
              <a:rPr lang="en-US"/>
              <a:pPr/>
              <a:t>93</a:t>
            </a:fld>
            <a:endParaRPr lang="en-US"/>
          </a:p>
        </p:txBody>
      </p:sp>
      <p:sp>
        <p:nvSpPr>
          <p:cNvPr id="75161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B5D9048C-9C8D-4D3E-97B8-8917F15735E3}" type="slidenum">
              <a:rPr kumimoji="1" lang="en-US" altLang="zh-TW" sz="1200">
                <a:latin typeface="Arial" charset="0"/>
              </a:rPr>
              <a:pPr algn="r"/>
              <a:t>93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75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16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B3675C-5236-4AA7-BBB3-474E021D7B01}" type="slidenum">
              <a:rPr lang="en-US"/>
              <a:pPr/>
              <a:t>94</a:t>
            </a:fld>
            <a:endParaRPr lang="en-US"/>
          </a:p>
        </p:txBody>
      </p:sp>
      <p:sp>
        <p:nvSpPr>
          <p:cNvPr id="75366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C28F74CD-2930-4F72-912D-40AEDBB628AE}" type="slidenum">
              <a:rPr kumimoji="1" lang="en-US" altLang="zh-TW" sz="1200">
                <a:latin typeface="Arial" charset="0"/>
              </a:rPr>
              <a:pPr algn="r"/>
              <a:t>94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75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36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250DEB-C239-44D2-ACB1-F2E9917664C7}" type="slidenum">
              <a:rPr lang="en-US"/>
              <a:pPr/>
              <a:t>11</a:t>
            </a:fld>
            <a:endParaRPr lang="en-US"/>
          </a:p>
        </p:txBody>
      </p:sp>
      <p:sp>
        <p:nvSpPr>
          <p:cNvPr id="61133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0C328BE6-7D4B-4493-9191-4CE6A8A96BA6}" type="slidenum">
              <a:rPr kumimoji="1" lang="en-US" altLang="zh-TW" sz="1200">
                <a:latin typeface="Arial" charset="0"/>
              </a:rPr>
              <a:pPr algn="r"/>
              <a:t>11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611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13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FB5320-D7B1-4254-8ABE-E1190C0F4301}" type="slidenum">
              <a:rPr lang="en-US"/>
              <a:pPr/>
              <a:t>95</a:t>
            </a:fld>
            <a:endParaRPr lang="en-US"/>
          </a:p>
        </p:txBody>
      </p:sp>
      <p:sp>
        <p:nvSpPr>
          <p:cNvPr id="75571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82C254A6-85DE-4ADE-88F1-90EE2A2EA017}" type="slidenum">
              <a:rPr kumimoji="1" lang="en-US" altLang="zh-TW" sz="1200">
                <a:latin typeface="Arial" charset="0"/>
              </a:rPr>
              <a:pPr algn="r"/>
              <a:t>95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75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57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FB5320-D7B1-4254-8ABE-E1190C0F4301}" type="slidenum">
              <a:rPr lang="en-US"/>
              <a:pPr/>
              <a:t>96</a:t>
            </a:fld>
            <a:endParaRPr lang="en-US"/>
          </a:p>
        </p:txBody>
      </p:sp>
      <p:sp>
        <p:nvSpPr>
          <p:cNvPr id="75571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82C254A6-85DE-4ADE-88F1-90EE2A2EA017}" type="slidenum">
              <a:rPr kumimoji="1" lang="en-US" altLang="zh-TW" sz="1200">
                <a:latin typeface="Arial" charset="0"/>
              </a:rPr>
              <a:pPr algn="r"/>
              <a:t>96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75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57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B28DB2-1AD4-441D-A742-F439DBA0136C}" type="slidenum">
              <a:rPr lang="en-US"/>
              <a:pPr/>
              <a:t>97</a:t>
            </a:fld>
            <a:endParaRPr lang="en-US"/>
          </a:p>
        </p:txBody>
      </p:sp>
      <p:sp>
        <p:nvSpPr>
          <p:cNvPr id="75776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0D1B2AB1-1D00-4387-A5A7-15323F0606B5}" type="slidenum">
              <a:rPr kumimoji="1" lang="en-US" altLang="zh-TW" sz="1200">
                <a:latin typeface="Arial" charset="0"/>
              </a:rPr>
              <a:pPr algn="r"/>
              <a:t>97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75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9CAF90-F2B9-4473-8E53-8B513AF27F0D}" type="slidenum">
              <a:rPr lang="en-US"/>
              <a:pPr/>
              <a:t>98</a:t>
            </a:fld>
            <a:endParaRPr lang="en-US"/>
          </a:p>
        </p:txBody>
      </p:sp>
      <p:sp>
        <p:nvSpPr>
          <p:cNvPr id="75981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C6F9E2C2-D625-4954-8FC9-1A816E0E6C18}" type="slidenum">
              <a:rPr kumimoji="1" lang="en-US" altLang="zh-TW" sz="1200">
                <a:latin typeface="Arial" charset="0"/>
              </a:rPr>
              <a:pPr algn="r"/>
              <a:t>98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75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98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EC413A-D469-41DE-A106-ABE7D48980E5}" type="slidenum">
              <a:rPr lang="en-US"/>
              <a:pPr/>
              <a:t>99</a:t>
            </a:fld>
            <a:endParaRPr lang="en-US"/>
          </a:p>
        </p:txBody>
      </p:sp>
      <p:sp>
        <p:nvSpPr>
          <p:cNvPr id="76185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9D5E53C8-B5A4-45FD-A3E8-97B0E1025A30}" type="slidenum">
              <a:rPr kumimoji="1" lang="en-US" altLang="zh-TW" sz="1200">
                <a:latin typeface="Arial" charset="0"/>
              </a:rPr>
              <a:pPr algn="r"/>
              <a:t>99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76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18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DFCA95-925C-44D8-8178-093FF55B9F05}" type="slidenum">
              <a:rPr lang="en-US"/>
              <a:pPr/>
              <a:t>100</a:t>
            </a:fld>
            <a:endParaRPr lang="en-US"/>
          </a:p>
        </p:txBody>
      </p:sp>
      <p:sp>
        <p:nvSpPr>
          <p:cNvPr id="76390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61FD8245-9CAC-4DC1-9825-31F2A6339E2D}" type="slidenum">
              <a:rPr kumimoji="1" lang="en-US" altLang="zh-TW" sz="1200">
                <a:latin typeface="Arial" charset="0"/>
              </a:rPr>
              <a:pPr algn="r"/>
              <a:t>100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76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39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5DFCFB-294E-4ED8-B552-3CE1FE0AA9A8}" type="slidenum">
              <a:rPr lang="en-US"/>
              <a:pPr/>
              <a:t>101</a:t>
            </a:fld>
            <a:endParaRPr lang="en-US"/>
          </a:p>
        </p:txBody>
      </p:sp>
      <p:sp>
        <p:nvSpPr>
          <p:cNvPr id="76595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3035810A-1CD4-4D9A-B4FC-668680C5BDCA}" type="slidenum">
              <a:rPr kumimoji="1" lang="en-US" altLang="zh-TW" sz="1200">
                <a:latin typeface="Arial" charset="0"/>
              </a:rPr>
              <a:pPr algn="r"/>
              <a:t>101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76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59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352F22-8E0F-4FDD-A38B-9627C56B6D56}" type="slidenum">
              <a:rPr lang="en-US"/>
              <a:pPr/>
              <a:t>102</a:t>
            </a:fld>
            <a:endParaRPr lang="en-US"/>
          </a:p>
        </p:txBody>
      </p:sp>
      <p:sp>
        <p:nvSpPr>
          <p:cNvPr id="76800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B8C9208B-F54D-4190-87A2-EA146DA84EF0}" type="slidenum">
              <a:rPr kumimoji="1" lang="en-US" altLang="zh-TW" sz="1200">
                <a:latin typeface="Arial" charset="0"/>
              </a:rPr>
              <a:pPr algn="r"/>
              <a:t>102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76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017F8B-E751-4863-954A-AD70AB405E47}" type="slidenum">
              <a:rPr lang="en-US"/>
              <a:pPr/>
              <a:t>103</a:t>
            </a:fld>
            <a:endParaRPr lang="en-US"/>
          </a:p>
        </p:txBody>
      </p:sp>
      <p:sp>
        <p:nvSpPr>
          <p:cNvPr id="77005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D78D793A-2D86-4DA0-947B-3E83550D2B94}" type="slidenum">
              <a:rPr kumimoji="1" lang="en-US" altLang="zh-TW" sz="1200">
                <a:latin typeface="Arial" charset="0"/>
              </a:rPr>
              <a:pPr algn="r"/>
              <a:t>103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77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00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D9ADCF-3B0B-4D74-98EF-9DEA9ED5B593}" type="slidenum">
              <a:rPr lang="en-US"/>
              <a:pPr/>
              <a:t>104</a:t>
            </a:fld>
            <a:endParaRPr lang="en-US"/>
          </a:p>
        </p:txBody>
      </p:sp>
      <p:sp>
        <p:nvSpPr>
          <p:cNvPr id="77209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8C3CC7F6-5E79-415B-B012-033428ECF7D0}" type="slidenum">
              <a:rPr kumimoji="1" lang="en-US" altLang="zh-TW" sz="1200">
                <a:latin typeface="Arial" charset="0"/>
              </a:rPr>
              <a:pPr algn="r"/>
              <a:t>104</a:t>
            </a:fld>
            <a:endParaRPr kumimoji="1" lang="en-US" altLang="zh-TW" sz="1200">
              <a:latin typeface="Arial" charset="0"/>
            </a:endParaRPr>
          </a:p>
        </p:txBody>
      </p:sp>
      <p:sp>
        <p:nvSpPr>
          <p:cNvPr id="77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21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1" tIns="45716" rIns="91431" bIns="45716"/>
          <a:lstStyle/>
          <a:p>
            <a:endParaRPr lang="zh-TW" altLang="zh-TW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Slide</a:t>
            </a:r>
            <a:r>
              <a:rPr lang="en-US"/>
              <a:t>: </a:t>
            </a:r>
            <a:fld id="{9289C10A-E8D2-46A1-AC36-9081583961BD}" type="slidenum">
              <a:rPr lang="en-US"/>
              <a:pPr/>
              <a:t>‹#›</a:t>
            </a:fld>
            <a:endParaRPr lang="en-US"/>
          </a:p>
          <a:p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152400"/>
            <a:ext cx="205740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601980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Slide</a:t>
            </a:r>
            <a:r>
              <a:rPr lang="en-US"/>
              <a:t>: </a:t>
            </a:r>
            <a:fld id="{6AAAD746-4022-451F-A619-F1F4D75203CF}" type="slidenum">
              <a:rPr lang="en-US"/>
              <a:pPr/>
              <a:t>‹#›</a:t>
            </a:fld>
            <a:endParaRPr lang="en-US"/>
          </a:p>
          <a:p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Slide</a:t>
            </a:r>
            <a:r>
              <a:rPr lang="en-US"/>
              <a:t>: </a:t>
            </a:r>
            <a:fld id="{73842556-AEBA-45B7-87A0-E0E1A518A12A}" type="slidenum">
              <a:rPr lang="en-US"/>
              <a:pPr/>
              <a:t>‹#›</a:t>
            </a:fld>
            <a:endParaRPr lang="en-US"/>
          </a:p>
          <a:p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Slide</a:t>
            </a:r>
            <a:r>
              <a:rPr lang="en-US"/>
              <a:t>: </a:t>
            </a:r>
            <a:fld id="{5236279A-B35A-477B-AD44-6B0383CA1098}" type="slidenum">
              <a:rPr lang="en-US"/>
              <a:pPr/>
              <a:t>‹#›</a:t>
            </a:fld>
            <a:endParaRPr lang="en-US"/>
          </a:p>
          <a:p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4038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371600"/>
            <a:ext cx="40386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Slide</a:t>
            </a:r>
            <a:r>
              <a:rPr lang="en-US"/>
              <a:t>: </a:t>
            </a:r>
            <a:fld id="{9A3C8C78-0439-406E-9F22-F49A55421CDD}" type="slidenum">
              <a:rPr lang="en-US"/>
              <a:pPr/>
              <a:t>‹#›</a:t>
            </a:fld>
            <a:endParaRPr lang="en-US"/>
          </a:p>
          <a:p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Slide</a:t>
            </a:r>
            <a:r>
              <a:rPr lang="en-US"/>
              <a:t>: </a:t>
            </a:r>
            <a:fld id="{8426F1F1-6EC4-4D28-B591-285662F85193}" type="slidenum">
              <a:rPr lang="en-US"/>
              <a:pPr/>
              <a:t>‹#›</a:t>
            </a:fld>
            <a:endParaRPr lang="en-US"/>
          </a:p>
          <a:p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Slide</a:t>
            </a:r>
            <a:r>
              <a:rPr lang="en-US"/>
              <a:t>: </a:t>
            </a:r>
            <a:fld id="{D2012BC0-337F-44A4-9E2B-47D61DE9258A}" type="slidenum">
              <a:rPr lang="en-US"/>
              <a:pPr/>
              <a:t>‹#›</a:t>
            </a:fld>
            <a:endParaRPr lang="en-US"/>
          </a:p>
          <a:p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Slide</a:t>
            </a:r>
            <a:r>
              <a:rPr lang="en-US"/>
              <a:t>: </a:t>
            </a:r>
            <a:fld id="{BFF8AE82-46AD-4909-9941-66C57BB73CBE}" type="slidenum">
              <a:rPr lang="en-US"/>
              <a:pPr/>
              <a:t>‹#›</a:t>
            </a:fld>
            <a:endParaRPr lang="en-US"/>
          </a:p>
          <a:p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Slide</a:t>
            </a:r>
            <a:r>
              <a:rPr lang="en-US"/>
              <a:t>: </a:t>
            </a:r>
            <a:fld id="{6EBBE8A1-9EC4-46C1-96F2-F5DA928A5FFD}" type="slidenum">
              <a:rPr lang="en-US"/>
              <a:pPr/>
              <a:t>‹#›</a:t>
            </a:fld>
            <a:endParaRPr lang="en-US"/>
          </a:p>
          <a:p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Slide</a:t>
            </a:r>
            <a:r>
              <a:rPr lang="en-US"/>
              <a:t>: </a:t>
            </a:r>
            <a:fld id="{2F4F7343-FCCA-46B9-B7BB-A3F3E541E586}" type="slidenum">
              <a:rPr lang="en-US"/>
              <a:pPr/>
              <a:t>‹#›</a:t>
            </a:fld>
            <a:endParaRPr lang="en-US"/>
          </a:p>
          <a:p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524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71600"/>
            <a:ext cx="8229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553200"/>
            <a:ext cx="9144000" cy="304800"/>
          </a:xfrm>
          <a:prstGeom prst="rect">
            <a:avLst/>
          </a:prstGeom>
          <a:gradFill rotWithShape="1">
            <a:gsLst>
              <a:gs pos="0">
                <a:srgbClr val="003399"/>
              </a:gs>
              <a:gs pos="100000">
                <a:srgbClr val="6699FF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tabLst>
                <a:tab pos="8801100" algn="r"/>
              </a:tabLst>
              <a:defRPr sz="1200" b="1">
                <a:solidFill>
                  <a:srgbClr val="A50021"/>
                </a:solidFill>
                <a:latin typeface="Tahoma" pitchFamily="34" charset="0"/>
              </a:defRPr>
            </a:lvl1pPr>
          </a:lstStyle>
          <a:p>
            <a:r>
              <a:rPr lang="en-GB">
                <a:solidFill>
                  <a:schemeClr val="accent1"/>
                </a:solidFill>
              </a:rPr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>
                <a:solidFill>
                  <a:schemeClr val="accent1"/>
                </a:solidFill>
              </a:rPr>
              <a:t>	</a:t>
            </a:r>
            <a:r>
              <a:rPr lang="en-GB"/>
              <a:t>Slide</a:t>
            </a:r>
            <a:r>
              <a:rPr lang="en-US"/>
              <a:t>: </a:t>
            </a:r>
            <a:fld id="{26CAFACD-0F06-4A6F-903D-AFA73585850D}" type="slidenum">
              <a:rPr lang="en-US"/>
              <a:pPr/>
              <a:t>‹#›</a:t>
            </a:fld>
            <a:endParaRPr lang="en-US"/>
          </a:p>
          <a:p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 Unicode MS" pitchFamily="34" charset="-128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 Unicode MS" pitchFamily="34" charset="-128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 Unicode MS" pitchFamily="34" charset="-128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 Unicode MS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 Unicode MS" pitchFamily="34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 Unicode MS" pitchFamily="34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 Unicode MS" pitchFamily="34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 Unicode MS" pitchFamily="34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Wingdings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Wingdings" pitchFamily="2" charset="2"/>
        <a:buChar char="@"/>
        <a:defRPr sz="2400">
          <a:solidFill>
            <a:srgbClr val="006600"/>
          </a:solidFill>
          <a:latin typeface="Tahoma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ü"/>
        <a:defRPr sz="2400">
          <a:solidFill>
            <a:schemeClr val="tx1"/>
          </a:solidFill>
          <a:latin typeface="+mj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j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j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j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j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j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j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Ltsach@cse.hcmut.edu.v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wmf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2.xml"/><Relationship Id="rId7" Type="http://schemas.openxmlformats.org/officeDocument/2006/relationships/image" Target="../media/image16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66.bin"/><Relationship Id="rId5" Type="http://schemas.openxmlformats.org/officeDocument/2006/relationships/image" Target="../media/image165.wmf"/><Relationship Id="rId4" Type="http://schemas.openxmlformats.org/officeDocument/2006/relationships/image" Target="../media/image164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wmf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7.wm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wmf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wmf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1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74.wmf"/><Relationship Id="rId5" Type="http://schemas.openxmlformats.org/officeDocument/2006/relationships/oleObject" Target="../embeddings/oleObject67.bin"/><Relationship Id="rId4" Type="http://schemas.openxmlformats.org/officeDocument/2006/relationships/image" Target="../media/image175.wmf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2.bin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9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notesSlide" Target="../notesSlides/notesSlide129.xml"/><Relationship Id="rId7" Type="http://schemas.openxmlformats.org/officeDocument/2006/relationships/image" Target="../media/image18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68.bin"/><Relationship Id="rId5" Type="http://schemas.openxmlformats.org/officeDocument/2006/relationships/image" Target="../media/image182.png"/><Relationship Id="rId4" Type="http://schemas.openxmlformats.org/officeDocument/2006/relationships/image" Target="../media/image181.png"/><Relationship Id="rId9" Type="http://schemas.openxmlformats.org/officeDocument/2006/relationships/image" Target="../media/image184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1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e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94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jpe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9.jpe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wmf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jpe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206.png"/><Relationship Id="rId4" Type="http://schemas.openxmlformats.org/officeDocument/2006/relationships/oleObject" Target="../embeddings/oleObject69.bin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8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jpeg"/><Relationship Id="rId3" Type="http://schemas.openxmlformats.org/officeDocument/2006/relationships/notesSlide" Target="../notesSlides/notesSlide148.xml"/><Relationship Id="rId7" Type="http://schemas.openxmlformats.org/officeDocument/2006/relationships/image" Target="../media/image212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ist\paper-overlap.avi" TargetMode="External"/><Relationship Id="rId6" Type="http://schemas.openxmlformats.org/officeDocument/2006/relationships/image" Target="../media/image211.jpeg"/><Relationship Id="rId11" Type="http://schemas.openxmlformats.org/officeDocument/2006/relationships/image" Target="../media/image216.png"/><Relationship Id="rId5" Type="http://schemas.openxmlformats.org/officeDocument/2006/relationships/image" Target="../media/image210.png"/><Relationship Id="rId10" Type="http://schemas.openxmlformats.org/officeDocument/2006/relationships/image" Target="../media/image215.png"/><Relationship Id="rId4" Type="http://schemas.openxmlformats.org/officeDocument/2006/relationships/image" Target="../media/image209.png"/><Relationship Id="rId9" Type="http://schemas.openxmlformats.org/officeDocument/2006/relationships/image" Target="../media/image214.jpe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217.jpe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jpeg"/><Relationship Id="rId9" Type="http://schemas.openxmlformats.org/officeDocument/2006/relationships/image" Target="../media/image223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5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217.jpeg"/><Relationship Id="rId7" Type="http://schemas.openxmlformats.org/officeDocument/2006/relationships/image" Target="../media/image221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jpeg"/><Relationship Id="rId9" Type="http://schemas.openxmlformats.org/officeDocument/2006/relationships/image" Target="../media/image226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2.bin"/><Relationship Id="rId3" Type="http://schemas.openxmlformats.org/officeDocument/2006/relationships/notesSlide" Target="../notesSlides/notesSlide152.xml"/><Relationship Id="rId7" Type="http://schemas.openxmlformats.org/officeDocument/2006/relationships/image" Target="../media/image22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71.bin"/><Relationship Id="rId5" Type="http://schemas.openxmlformats.org/officeDocument/2006/relationships/image" Target="../media/image227.png"/><Relationship Id="rId4" Type="http://schemas.openxmlformats.org/officeDocument/2006/relationships/oleObject" Target="../embeddings/oleObject70.bin"/><Relationship Id="rId9" Type="http://schemas.openxmlformats.org/officeDocument/2006/relationships/image" Target="../media/image2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230.png"/><Relationship Id="rId4" Type="http://schemas.openxmlformats.org/officeDocument/2006/relationships/oleObject" Target="../embeddings/oleObject73.bin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jpeg"/><Relationship Id="rId7" Type="http://schemas.openxmlformats.org/officeDocument/2006/relationships/image" Target="../media/image235.jpe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4.jpeg"/><Relationship Id="rId5" Type="http://schemas.openxmlformats.org/officeDocument/2006/relationships/image" Target="../media/image233.jpeg"/><Relationship Id="rId4" Type="http://schemas.openxmlformats.org/officeDocument/2006/relationships/image" Target="../media/image232.jpe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jpeg"/><Relationship Id="rId3" Type="http://schemas.openxmlformats.org/officeDocument/2006/relationships/image" Target="../media/image236.jpeg"/><Relationship Id="rId7" Type="http://schemas.openxmlformats.org/officeDocument/2006/relationships/image" Target="../media/image240.jpe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9.jpeg"/><Relationship Id="rId5" Type="http://schemas.openxmlformats.org/officeDocument/2006/relationships/image" Target="../media/image238.jpeg"/><Relationship Id="rId4" Type="http://schemas.openxmlformats.org/officeDocument/2006/relationships/image" Target="../media/image237.jpe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jpe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5.jpeg"/><Relationship Id="rId5" Type="http://schemas.openxmlformats.org/officeDocument/2006/relationships/image" Target="../media/image244.jpeg"/><Relationship Id="rId4" Type="http://schemas.openxmlformats.org/officeDocument/2006/relationships/image" Target="../media/image243.jpe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jpe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6.jpeg"/><Relationship Id="rId4" Type="http://schemas.openxmlformats.org/officeDocument/2006/relationships/image" Target="../media/image245.jpe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jpeg"/><Relationship Id="rId13" Type="http://schemas.openxmlformats.org/officeDocument/2006/relationships/image" Target="../media/image257.jpeg"/><Relationship Id="rId18" Type="http://schemas.openxmlformats.org/officeDocument/2006/relationships/image" Target="../media/image262.jpeg"/><Relationship Id="rId26" Type="http://schemas.openxmlformats.org/officeDocument/2006/relationships/image" Target="../media/image270.jpeg"/><Relationship Id="rId3" Type="http://schemas.openxmlformats.org/officeDocument/2006/relationships/image" Target="../media/image247.jpeg"/><Relationship Id="rId21" Type="http://schemas.openxmlformats.org/officeDocument/2006/relationships/image" Target="../media/image265.jpeg"/><Relationship Id="rId7" Type="http://schemas.openxmlformats.org/officeDocument/2006/relationships/image" Target="../media/image251.jpeg"/><Relationship Id="rId12" Type="http://schemas.openxmlformats.org/officeDocument/2006/relationships/image" Target="../media/image256.jpeg"/><Relationship Id="rId17" Type="http://schemas.openxmlformats.org/officeDocument/2006/relationships/image" Target="../media/image261.jpeg"/><Relationship Id="rId25" Type="http://schemas.openxmlformats.org/officeDocument/2006/relationships/image" Target="../media/image269.jpeg"/><Relationship Id="rId2" Type="http://schemas.openxmlformats.org/officeDocument/2006/relationships/notesSlide" Target="../notesSlides/notesSlide159.xml"/><Relationship Id="rId16" Type="http://schemas.openxmlformats.org/officeDocument/2006/relationships/image" Target="../media/image260.jpeg"/><Relationship Id="rId20" Type="http://schemas.openxmlformats.org/officeDocument/2006/relationships/image" Target="../media/image26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0.jpeg"/><Relationship Id="rId11" Type="http://schemas.openxmlformats.org/officeDocument/2006/relationships/image" Target="../media/image255.jpeg"/><Relationship Id="rId24" Type="http://schemas.openxmlformats.org/officeDocument/2006/relationships/image" Target="../media/image268.jpeg"/><Relationship Id="rId5" Type="http://schemas.openxmlformats.org/officeDocument/2006/relationships/image" Target="../media/image249.jpeg"/><Relationship Id="rId15" Type="http://schemas.openxmlformats.org/officeDocument/2006/relationships/image" Target="../media/image259.jpeg"/><Relationship Id="rId23" Type="http://schemas.openxmlformats.org/officeDocument/2006/relationships/image" Target="../media/image267.jpeg"/><Relationship Id="rId10" Type="http://schemas.openxmlformats.org/officeDocument/2006/relationships/image" Target="../media/image254.jpeg"/><Relationship Id="rId19" Type="http://schemas.openxmlformats.org/officeDocument/2006/relationships/image" Target="../media/image263.jpeg"/><Relationship Id="rId4" Type="http://schemas.openxmlformats.org/officeDocument/2006/relationships/image" Target="../media/image248.jpeg"/><Relationship Id="rId9" Type="http://schemas.openxmlformats.org/officeDocument/2006/relationships/image" Target="../media/image253.jpeg"/><Relationship Id="rId14" Type="http://schemas.openxmlformats.org/officeDocument/2006/relationships/image" Target="../media/image258.jpeg"/><Relationship Id="rId22" Type="http://schemas.openxmlformats.org/officeDocument/2006/relationships/image" Target="../media/image266.jpe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jpeg"/><Relationship Id="rId13" Type="http://schemas.openxmlformats.org/officeDocument/2006/relationships/image" Target="../media/image257.jpeg"/><Relationship Id="rId18" Type="http://schemas.openxmlformats.org/officeDocument/2006/relationships/image" Target="../media/image262.jpeg"/><Relationship Id="rId26" Type="http://schemas.openxmlformats.org/officeDocument/2006/relationships/image" Target="../media/image270.jpeg"/><Relationship Id="rId3" Type="http://schemas.openxmlformats.org/officeDocument/2006/relationships/image" Target="../media/image247.jpeg"/><Relationship Id="rId21" Type="http://schemas.openxmlformats.org/officeDocument/2006/relationships/image" Target="../media/image265.jpeg"/><Relationship Id="rId7" Type="http://schemas.openxmlformats.org/officeDocument/2006/relationships/image" Target="../media/image251.jpeg"/><Relationship Id="rId12" Type="http://schemas.openxmlformats.org/officeDocument/2006/relationships/image" Target="../media/image256.jpeg"/><Relationship Id="rId17" Type="http://schemas.openxmlformats.org/officeDocument/2006/relationships/image" Target="../media/image261.jpeg"/><Relationship Id="rId25" Type="http://schemas.openxmlformats.org/officeDocument/2006/relationships/image" Target="../media/image269.jpeg"/><Relationship Id="rId2" Type="http://schemas.openxmlformats.org/officeDocument/2006/relationships/notesSlide" Target="../notesSlides/notesSlide160.xml"/><Relationship Id="rId16" Type="http://schemas.openxmlformats.org/officeDocument/2006/relationships/image" Target="../media/image260.jpeg"/><Relationship Id="rId20" Type="http://schemas.openxmlformats.org/officeDocument/2006/relationships/image" Target="../media/image26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0.jpeg"/><Relationship Id="rId11" Type="http://schemas.openxmlformats.org/officeDocument/2006/relationships/image" Target="../media/image255.jpeg"/><Relationship Id="rId24" Type="http://schemas.openxmlformats.org/officeDocument/2006/relationships/image" Target="../media/image268.jpeg"/><Relationship Id="rId5" Type="http://schemas.openxmlformats.org/officeDocument/2006/relationships/image" Target="../media/image249.jpeg"/><Relationship Id="rId15" Type="http://schemas.openxmlformats.org/officeDocument/2006/relationships/image" Target="../media/image259.jpeg"/><Relationship Id="rId23" Type="http://schemas.openxmlformats.org/officeDocument/2006/relationships/image" Target="../media/image267.jpeg"/><Relationship Id="rId10" Type="http://schemas.openxmlformats.org/officeDocument/2006/relationships/image" Target="../media/image254.jpeg"/><Relationship Id="rId19" Type="http://schemas.openxmlformats.org/officeDocument/2006/relationships/image" Target="../media/image263.jpeg"/><Relationship Id="rId4" Type="http://schemas.openxmlformats.org/officeDocument/2006/relationships/image" Target="../media/image248.jpeg"/><Relationship Id="rId9" Type="http://schemas.openxmlformats.org/officeDocument/2006/relationships/image" Target="../media/image253.jpeg"/><Relationship Id="rId14" Type="http://schemas.openxmlformats.org/officeDocument/2006/relationships/image" Target="../media/image258.jpeg"/><Relationship Id="rId22" Type="http://schemas.openxmlformats.org/officeDocument/2006/relationships/image" Target="../media/image266.jpe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jpeg"/><Relationship Id="rId13" Type="http://schemas.openxmlformats.org/officeDocument/2006/relationships/image" Target="../media/image253.jpeg"/><Relationship Id="rId18" Type="http://schemas.openxmlformats.org/officeDocument/2006/relationships/image" Target="../media/image258.jpeg"/><Relationship Id="rId26" Type="http://schemas.openxmlformats.org/officeDocument/2006/relationships/image" Target="../media/image266.jpeg"/><Relationship Id="rId3" Type="http://schemas.openxmlformats.org/officeDocument/2006/relationships/image" Target="../media/image271.jpeg"/><Relationship Id="rId21" Type="http://schemas.openxmlformats.org/officeDocument/2006/relationships/image" Target="../media/image261.jpeg"/><Relationship Id="rId7" Type="http://schemas.openxmlformats.org/officeDocument/2006/relationships/image" Target="../media/image247.jpeg"/><Relationship Id="rId12" Type="http://schemas.openxmlformats.org/officeDocument/2006/relationships/image" Target="../media/image252.jpeg"/><Relationship Id="rId17" Type="http://schemas.openxmlformats.org/officeDocument/2006/relationships/image" Target="../media/image257.jpeg"/><Relationship Id="rId25" Type="http://schemas.openxmlformats.org/officeDocument/2006/relationships/image" Target="../media/image265.jpeg"/><Relationship Id="rId2" Type="http://schemas.openxmlformats.org/officeDocument/2006/relationships/notesSlide" Target="../notesSlides/notesSlide161.xml"/><Relationship Id="rId16" Type="http://schemas.openxmlformats.org/officeDocument/2006/relationships/image" Target="../media/image256.jpeg"/><Relationship Id="rId20" Type="http://schemas.openxmlformats.org/officeDocument/2006/relationships/image" Target="../media/image260.jpeg"/><Relationship Id="rId29" Type="http://schemas.openxmlformats.org/officeDocument/2006/relationships/image" Target="../media/image26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4.jpeg"/><Relationship Id="rId11" Type="http://schemas.openxmlformats.org/officeDocument/2006/relationships/image" Target="../media/image251.jpeg"/><Relationship Id="rId24" Type="http://schemas.openxmlformats.org/officeDocument/2006/relationships/image" Target="../media/image264.jpeg"/><Relationship Id="rId5" Type="http://schemas.openxmlformats.org/officeDocument/2006/relationships/image" Target="../media/image273.jpeg"/><Relationship Id="rId15" Type="http://schemas.openxmlformats.org/officeDocument/2006/relationships/image" Target="../media/image255.jpeg"/><Relationship Id="rId23" Type="http://schemas.openxmlformats.org/officeDocument/2006/relationships/image" Target="../media/image263.jpeg"/><Relationship Id="rId28" Type="http://schemas.openxmlformats.org/officeDocument/2006/relationships/image" Target="../media/image268.jpeg"/><Relationship Id="rId10" Type="http://schemas.openxmlformats.org/officeDocument/2006/relationships/image" Target="../media/image250.jpeg"/><Relationship Id="rId19" Type="http://schemas.openxmlformats.org/officeDocument/2006/relationships/image" Target="../media/image259.jpeg"/><Relationship Id="rId4" Type="http://schemas.openxmlformats.org/officeDocument/2006/relationships/image" Target="../media/image272.jpeg"/><Relationship Id="rId9" Type="http://schemas.openxmlformats.org/officeDocument/2006/relationships/image" Target="../media/image249.jpeg"/><Relationship Id="rId14" Type="http://schemas.openxmlformats.org/officeDocument/2006/relationships/image" Target="../media/image254.jpeg"/><Relationship Id="rId22" Type="http://schemas.openxmlformats.org/officeDocument/2006/relationships/image" Target="../media/image262.jpeg"/><Relationship Id="rId27" Type="http://schemas.openxmlformats.org/officeDocument/2006/relationships/image" Target="../media/image267.jpeg"/><Relationship Id="rId30" Type="http://schemas.openxmlformats.org/officeDocument/2006/relationships/image" Target="../media/image270.jpe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hyperlink" Target="ftp://ftp.cs.utoronto.ca/pub/jepson/teaching/vision/2503/SIFTtutorial.tar.gz" TargetMode="External"/><Relationship Id="rId3" Type="http://schemas.openxmlformats.org/officeDocument/2006/relationships/hyperlink" Target="http://www.csie.ntu.edu.tw/~cyy/courses/vfx/papers/Harris1988ACC.pdf" TargetMode="External"/><Relationship Id="rId7" Type="http://schemas.openxmlformats.org/officeDocument/2006/relationships/hyperlink" Target="http://www.cs.ubc.ca/~lowe/keypoints/" TargetMode="External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csie.ntu.edu.tw/~cyy/courses/vfx/papers/Mikolajczyk2004APE.pdf" TargetMode="External"/><Relationship Id="rId5" Type="http://schemas.openxmlformats.org/officeDocument/2006/relationships/hyperlink" Target="http://www.csie.ntu.edu.tw/~cyy/courses/vfx/papers/Ke2004PSM.pdf" TargetMode="External"/><Relationship Id="rId4" Type="http://schemas.openxmlformats.org/officeDocument/2006/relationships/hyperlink" Target="http://www.csie.ntu.edu.tw/~cyy/courses/vfx/papers/Lowe2004DIF.pd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7.wmf"/><Relationship Id="rId4" Type="http://schemas.openxmlformats.org/officeDocument/2006/relationships/oleObject" Target="../embeddings/oleObject3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9.wmf"/><Relationship Id="rId4" Type="http://schemas.openxmlformats.org/officeDocument/2006/relationships/oleObject" Target="../embeddings/oleObject5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7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13" Type="http://schemas.openxmlformats.org/officeDocument/2006/relationships/oleObject" Target="../embeddings/oleObject11.bin"/><Relationship Id="rId18" Type="http://schemas.openxmlformats.org/officeDocument/2006/relationships/image" Target="../media/image47.emf"/><Relationship Id="rId3" Type="http://schemas.openxmlformats.org/officeDocument/2006/relationships/notesSlide" Target="../notesSlides/notesSlide26.xml"/><Relationship Id="rId7" Type="http://schemas.openxmlformats.org/officeDocument/2006/relationships/oleObject" Target="../embeddings/oleObject8.bin"/><Relationship Id="rId12" Type="http://schemas.openxmlformats.org/officeDocument/2006/relationships/image" Target="../media/image44.emf"/><Relationship Id="rId17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6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41.png"/><Relationship Id="rId11" Type="http://schemas.openxmlformats.org/officeDocument/2006/relationships/oleObject" Target="../embeddings/oleObject10.bin"/><Relationship Id="rId5" Type="http://schemas.openxmlformats.org/officeDocument/2006/relationships/image" Target="../media/image33.png"/><Relationship Id="rId15" Type="http://schemas.openxmlformats.org/officeDocument/2006/relationships/oleObject" Target="../embeddings/oleObject12.bin"/><Relationship Id="rId10" Type="http://schemas.openxmlformats.org/officeDocument/2006/relationships/image" Target="../media/image43.wmf"/><Relationship Id="rId4" Type="http://schemas.openxmlformats.org/officeDocument/2006/relationships/image" Target="../media/image40.png"/><Relationship Id="rId9" Type="http://schemas.openxmlformats.org/officeDocument/2006/relationships/oleObject" Target="../embeddings/oleObject9.bin"/><Relationship Id="rId14" Type="http://schemas.openxmlformats.org/officeDocument/2006/relationships/image" Target="../media/image4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48.wmf"/><Relationship Id="rId4" Type="http://schemas.openxmlformats.org/officeDocument/2006/relationships/oleObject" Target="../embeddings/oleObject14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4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5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3.png"/><Relationship Id="rId5" Type="http://schemas.openxmlformats.org/officeDocument/2006/relationships/image" Target="../media/image52.wmf"/><Relationship Id="rId4" Type="http://schemas.openxmlformats.org/officeDocument/2006/relationships/oleObject" Target="../embeddings/oleObject16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5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6.png"/><Relationship Id="rId5" Type="http://schemas.openxmlformats.org/officeDocument/2006/relationships/image" Target="../media/image55.wmf"/><Relationship Id="rId4" Type="http://schemas.openxmlformats.org/officeDocument/2006/relationships/oleObject" Target="../embeddings/oleObject17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6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9.png"/><Relationship Id="rId5" Type="http://schemas.openxmlformats.org/officeDocument/2006/relationships/image" Target="../media/image58.wmf"/><Relationship Id="rId4" Type="http://schemas.openxmlformats.org/officeDocument/2006/relationships/oleObject" Target="../embeddings/oleObject18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6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61.wmf"/><Relationship Id="rId4" Type="http://schemas.openxmlformats.org/officeDocument/2006/relationships/oleObject" Target="../embeddings/oleObject19.bin"/><Relationship Id="rId9" Type="http://schemas.openxmlformats.org/officeDocument/2006/relationships/image" Target="../media/image63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13" Type="http://schemas.openxmlformats.org/officeDocument/2006/relationships/oleObject" Target="../embeddings/oleObject27.bin"/><Relationship Id="rId18" Type="http://schemas.openxmlformats.org/officeDocument/2006/relationships/image" Target="../media/image75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72.wmf"/><Relationship Id="rId17" Type="http://schemas.openxmlformats.org/officeDocument/2006/relationships/oleObject" Target="../embeddings/oleObject2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4.w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9.wmf"/><Relationship Id="rId11" Type="http://schemas.openxmlformats.org/officeDocument/2006/relationships/oleObject" Target="../embeddings/oleObject26.bin"/><Relationship Id="rId5" Type="http://schemas.openxmlformats.org/officeDocument/2006/relationships/oleObject" Target="../embeddings/oleObject23.bin"/><Relationship Id="rId15" Type="http://schemas.openxmlformats.org/officeDocument/2006/relationships/oleObject" Target="../embeddings/oleObject28.bin"/><Relationship Id="rId10" Type="http://schemas.openxmlformats.org/officeDocument/2006/relationships/image" Target="../media/image71.wmf"/><Relationship Id="rId4" Type="http://schemas.openxmlformats.org/officeDocument/2006/relationships/image" Target="../media/image68.wmf"/><Relationship Id="rId9" Type="http://schemas.openxmlformats.org/officeDocument/2006/relationships/oleObject" Target="../embeddings/oleObject25.bin"/><Relationship Id="rId14" Type="http://schemas.openxmlformats.org/officeDocument/2006/relationships/image" Target="../media/image73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7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76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8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83.wmf"/><Relationship Id="rId4" Type="http://schemas.openxmlformats.org/officeDocument/2006/relationships/oleObject" Target="../embeddings/oleObject32.bin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jpeg"/><Relationship Id="rId4" Type="http://schemas.openxmlformats.org/officeDocument/2006/relationships/image" Target="../media/image86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03.wmf"/><Relationship Id="rId4" Type="http://schemas.openxmlformats.org/officeDocument/2006/relationships/oleObject" Target="../embeddings/oleObject34.bin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notesSlide" Target="../notesSlides/notesSlide69.xml"/><Relationship Id="rId7" Type="http://schemas.openxmlformats.org/officeDocument/2006/relationships/image" Target="../media/image10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05.png"/><Relationship Id="rId5" Type="http://schemas.openxmlformats.org/officeDocument/2006/relationships/image" Target="../media/image104.wmf"/><Relationship Id="rId4" Type="http://schemas.openxmlformats.org/officeDocument/2006/relationships/oleObject" Target="../embeddings/oleObject35.bin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13" Type="http://schemas.openxmlformats.org/officeDocument/2006/relationships/image" Target="../media/image109.wmf"/><Relationship Id="rId3" Type="http://schemas.openxmlformats.org/officeDocument/2006/relationships/notesSlide" Target="../notesSlides/notesSlide70.xml"/><Relationship Id="rId7" Type="http://schemas.openxmlformats.org/officeDocument/2006/relationships/image" Target="../media/image106.wmf"/><Relationship Id="rId12" Type="http://schemas.openxmlformats.org/officeDocument/2006/relationships/oleObject" Target="../embeddings/oleObject4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37.bin"/><Relationship Id="rId11" Type="http://schemas.openxmlformats.org/officeDocument/2006/relationships/image" Target="../media/image108.wmf"/><Relationship Id="rId5" Type="http://schemas.openxmlformats.org/officeDocument/2006/relationships/image" Target="../media/image105.wmf"/><Relationship Id="rId15" Type="http://schemas.openxmlformats.org/officeDocument/2006/relationships/image" Target="../media/image110.wmf"/><Relationship Id="rId10" Type="http://schemas.openxmlformats.org/officeDocument/2006/relationships/oleObject" Target="../embeddings/oleObject39.bin"/><Relationship Id="rId4" Type="http://schemas.openxmlformats.org/officeDocument/2006/relationships/oleObject" Target="../embeddings/oleObject36.bin"/><Relationship Id="rId9" Type="http://schemas.openxmlformats.org/officeDocument/2006/relationships/image" Target="../media/image107.wmf"/><Relationship Id="rId14" Type="http://schemas.openxmlformats.org/officeDocument/2006/relationships/oleObject" Target="../embeddings/oleObject41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7" Type="http://schemas.openxmlformats.org/officeDocument/2006/relationships/image" Target="../media/image11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43.bin"/><Relationship Id="rId5" Type="http://schemas.openxmlformats.org/officeDocument/2006/relationships/image" Target="../media/image111.wmf"/><Relationship Id="rId4" Type="http://schemas.openxmlformats.org/officeDocument/2006/relationships/oleObject" Target="../embeddings/oleObject42.bin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.bin"/><Relationship Id="rId3" Type="http://schemas.openxmlformats.org/officeDocument/2006/relationships/notesSlide" Target="../notesSlides/notesSlide72.xml"/><Relationship Id="rId7" Type="http://schemas.openxmlformats.org/officeDocument/2006/relationships/image" Target="../media/image11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45.bin"/><Relationship Id="rId5" Type="http://schemas.openxmlformats.org/officeDocument/2006/relationships/image" Target="../media/image113.wmf"/><Relationship Id="rId4" Type="http://schemas.openxmlformats.org/officeDocument/2006/relationships/oleObject" Target="../embeddings/oleObject44.bin"/><Relationship Id="rId9" Type="http://schemas.openxmlformats.org/officeDocument/2006/relationships/image" Target="../media/image115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18.wmf"/><Relationship Id="rId4" Type="http://schemas.openxmlformats.org/officeDocument/2006/relationships/oleObject" Target="../embeddings/oleObject47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19.wmf"/><Relationship Id="rId4" Type="http://schemas.openxmlformats.org/officeDocument/2006/relationships/oleObject" Target="../embeddings/oleObject48.bin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20.wmf"/><Relationship Id="rId4" Type="http://schemas.openxmlformats.org/officeDocument/2006/relationships/oleObject" Target="../embeddings/oleObject49.bin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7" Type="http://schemas.openxmlformats.org/officeDocument/2006/relationships/image" Target="../media/image122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51.bin"/><Relationship Id="rId5" Type="http://schemas.openxmlformats.org/officeDocument/2006/relationships/image" Target="../media/image121.wmf"/><Relationship Id="rId4" Type="http://schemas.openxmlformats.org/officeDocument/2006/relationships/oleObject" Target="../embeddings/oleObject50.bin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3" Type="http://schemas.openxmlformats.org/officeDocument/2006/relationships/notesSlide" Target="../notesSlides/notesSlide78.xml"/><Relationship Id="rId7" Type="http://schemas.openxmlformats.org/officeDocument/2006/relationships/image" Target="../media/image12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53.bin"/><Relationship Id="rId5" Type="http://schemas.openxmlformats.org/officeDocument/2006/relationships/image" Target="../media/image123.wmf"/><Relationship Id="rId4" Type="http://schemas.openxmlformats.org/officeDocument/2006/relationships/oleObject" Target="../embeddings/oleObject52.bin"/><Relationship Id="rId9" Type="http://schemas.openxmlformats.org/officeDocument/2006/relationships/image" Target="../media/image125.w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7" Type="http://schemas.openxmlformats.org/officeDocument/2006/relationships/image" Target="../media/image12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56.bin"/><Relationship Id="rId5" Type="http://schemas.openxmlformats.org/officeDocument/2006/relationships/image" Target="../media/image126.wmf"/><Relationship Id="rId4" Type="http://schemas.openxmlformats.org/officeDocument/2006/relationships/oleObject" Target="../embeddings/oleObject55.bin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128.wmf"/><Relationship Id="rId4" Type="http://schemas.openxmlformats.org/officeDocument/2006/relationships/oleObject" Target="../embeddings/oleObject57.bin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129.wmf"/><Relationship Id="rId4" Type="http://schemas.openxmlformats.org/officeDocument/2006/relationships/oleObject" Target="../embeddings/oleObject58.bin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7" Type="http://schemas.openxmlformats.org/officeDocument/2006/relationships/image" Target="../media/image13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60.bin"/><Relationship Id="rId5" Type="http://schemas.openxmlformats.org/officeDocument/2006/relationships/image" Target="../media/image130.wmf"/><Relationship Id="rId4" Type="http://schemas.openxmlformats.org/officeDocument/2006/relationships/oleObject" Target="../embeddings/oleObject59.bin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3" Type="http://schemas.openxmlformats.org/officeDocument/2006/relationships/notesSlide" Target="../notesSlides/notesSlide83.xml"/><Relationship Id="rId7" Type="http://schemas.openxmlformats.org/officeDocument/2006/relationships/image" Target="../media/image13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62.bin"/><Relationship Id="rId5" Type="http://schemas.openxmlformats.org/officeDocument/2006/relationships/image" Target="../media/image130.wmf"/><Relationship Id="rId4" Type="http://schemas.openxmlformats.org/officeDocument/2006/relationships/oleObject" Target="../embeddings/oleObject61.bin"/><Relationship Id="rId9" Type="http://schemas.openxmlformats.org/officeDocument/2006/relationships/image" Target="../media/image133.w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7" Type="http://schemas.openxmlformats.org/officeDocument/2006/relationships/image" Target="../media/image13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65.bin"/><Relationship Id="rId5" Type="http://schemas.openxmlformats.org/officeDocument/2006/relationships/image" Target="../media/image134.wmf"/><Relationship Id="rId4" Type="http://schemas.openxmlformats.org/officeDocument/2006/relationships/oleObject" Target="../embeddings/oleObject64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GB" sz="4000" dirty="0" smtClean="0"/>
              <a:t>Feature Detection</a:t>
            </a:r>
            <a:endParaRPr lang="en-GB" sz="4400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800"/>
              <a:t>Instructor</a:t>
            </a:r>
          </a:p>
          <a:p>
            <a:pPr>
              <a:lnSpc>
                <a:spcPct val="80000"/>
              </a:lnSpc>
            </a:pPr>
            <a:r>
              <a:rPr lang="en-US" sz="2800"/>
              <a:t>LE Thanh Sach, Ph.D.</a:t>
            </a:r>
          </a:p>
          <a:p>
            <a:pPr>
              <a:lnSpc>
                <a:spcPct val="80000"/>
              </a:lnSpc>
            </a:pPr>
            <a:r>
              <a:rPr lang="en-US" sz="2800">
                <a:hlinkClick r:id="rId2"/>
              </a:rPr>
              <a:t>Ltsach@cse.hcmut.edu.vn</a:t>
            </a:r>
            <a:endParaRPr lang="en-US" sz="2800"/>
          </a:p>
          <a:p>
            <a:pPr>
              <a:lnSpc>
                <a:spcPct val="80000"/>
              </a:lnSpc>
            </a:pPr>
            <a:r>
              <a:rPr lang="en-US" sz="2800"/>
              <a:t>http://www.cse.hcmut.edu.vn/~ltsach/</a:t>
            </a:r>
          </a:p>
          <a:p>
            <a:pPr>
              <a:lnSpc>
                <a:spcPct val="80000"/>
              </a:lnSpc>
            </a:pPr>
            <a:endParaRPr lang="en-US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509B69A6-FE85-48AE-99F9-578AF319AE01}" type="slidenum">
              <a:rPr lang="en-US">
                <a:solidFill>
                  <a:srgbClr val="A50021"/>
                </a:solidFill>
              </a:rPr>
              <a:pPr/>
              <a:t>10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60825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Moravec corner detector</a:t>
            </a:r>
          </a:p>
        </p:txBody>
      </p:sp>
      <p:grpSp>
        <p:nvGrpSpPr>
          <p:cNvPr id="608259" name="Group 3"/>
          <p:cNvGrpSpPr>
            <a:grpSpLocks/>
          </p:cNvGrpSpPr>
          <p:nvPr/>
        </p:nvGrpSpPr>
        <p:grpSpPr bwMode="auto">
          <a:xfrm>
            <a:off x="539750" y="1341438"/>
            <a:ext cx="2362200" cy="2209800"/>
            <a:chOff x="349" y="1086"/>
            <a:chExt cx="1488" cy="1392"/>
          </a:xfrm>
        </p:grpSpPr>
        <p:sp>
          <p:nvSpPr>
            <p:cNvPr id="608260" name="Rectangle 4"/>
            <p:cNvSpPr>
              <a:spLocks noChangeArrowheads="1"/>
            </p:cNvSpPr>
            <p:nvPr/>
          </p:nvSpPr>
          <p:spPr bwMode="auto">
            <a:xfrm>
              <a:off x="349" y="1086"/>
              <a:ext cx="1488" cy="1392"/>
            </a:xfrm>
            <a:prstGeom prst="rect">
              <a:avLst/>
            </a:prstGeom>
            <a:solidFill>
              <a:schemeClr val="bg2"/>
            </a:solidFill>
            <a:ln w="38100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1" lang="zh-TW" altLang="zh-TW" sz="1800"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08261" name="Freeform 5"/>
            <p:cNvSpPr>
              <a:spLocks/>
            </p:cNvSpPr>
            <p:nvPr/>
          </p:nvSpPr>
          <p:spPr bwMode="auto">
            <a:xfrm>
              <a:off x="793" y="1480"/>
              <a:ext cx="1044" cy="998"/>
            </a:xfrm>
            <a:custGeom>
              <a:avLst/>
              <a:gdLst>
                <a:gd name="T0" fmla="*/ 0 w 1044"/>
                <a:gd name="T1" fmla="*/ 998 h 998"/>
                <a:gd name="T2" fmla="*/ 0 w 1044"/>
                <a:gd name="T3" fmla="*/ 0 h 998"/>
                <a:gd name="T4" fmla="*/ 1044 w 1044"/>
                <a:gd name="T5" fmla="*/ 544 h 998"/>
                <a:gd name="T6" fmla="*/ 1044 w 1044"/>
                <a:gd name="T7" fmla="*/ 998 h 998"/>
                <a:gd name="T8" fmla="*/ 0 w 1044"/>
                <a:gd name="T9" fmla="*/ 998 h 9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44"/>
                <a:gd name="T16" fmla="*/ 0 h 998"/>
                <a:gd name="T17" fmla="*/ 1044 w 1044"/>
                <a:gd name="T18" fmla="*/ 998 h 99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44" h="998">
                  <a:moveTo>
                    <a:pt x="0" y="998"/>
                  </a:moveTo>
                  <a:lnTo>
                    <a:pt x="0" y="0"/>
                  </a:lnTo>
                  <a:lnTo>
                    <a:pt x="1044" y="544"/>
                  </a:lnTo>
                  <a:lnTo>
                    <a:pt x="1044" y="998"/>
                  </a:lnTo>
                  <a:lnTo>
                    <a:pt x="0" y="998"/>
                  </a:lnTo>
                  <a:close/>
                </a:path>
              </a:pathLst>
            </a:cu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08262" name="Group 6"/>
          <p:cNvGrpSpPr>
            <a:grpSpLocks/>
          </p:cNvGrpSpPr>
          <p:nvPr/>
        </p:nvGrpSpPr>
        <p:grpSpPr bwMode="auto">
          <a:xfrm>
            <a:off x="3289300" y="1341438"/>
            <a:ext cx="2362200" cy="2209800"/>
            <a:chOff x="349" y="1086"/>
            <a:chExt cx="1488" cy="1392"/>
          </a:xfrm>
        </p:grpSpPr>
        <p:sp>
          <p:nvSpPr>
            <p:cNvPr id="608263" name="Rectangle 7"/>
            <p:cNvSpPr>
              <a:spLocks noChangeArrowheads="1"/>
            </p:cNvSpPr>
            <p:nvPr/>
          </p:nvSpPr>
          <p:spPr bwMode="auto">
            <a:xfrm>
              <a:off x="349" y="1086"/>
              <a:ext cx="1488" cy="1392"/>
            </a:xfrm>
            <a:prstGeom prst="rect">
              <a:avLst/>
            </a:prstGeom>
            <a:solidFill>
              <a:schemeClr val="bg2"/>
            </a:solidFill>
            <a:ln w="38100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1" lang="zh-TW" altLang="zh-TW" sz="1800"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08264" name="Freeform 8"/>
            <p:cNvSpPr>
              <a:spLocks/>
            </p:cNvSpPr>
            <p:nvPr/>
          </p:nvSpPr>
          <p:spPr bwMode="auto">
            <a:xfrm>
              <a:off x="793" y="1480"/>
              <a:ext cx="1044" cy="998"/>
            </a:xfrm>
            <a:custGeom>
              <a:avLst/>
              <a:gdLst>
                <a:gd name="T0" fmla="*/ 0 w 1044"/>
                <a:gd name="T1" fmla="*/ 998 h 998"/>
                <a:gd name="T2" fmla="*/ 0 w 1044"/>
                <a:gd name="T3" fmla="*/ 0 h 998"/>
                <a:gd name="T4" fmla="*/ 1044 w 1044"/>
                <a:gd name="T5" fmla="*/ 544 h 998"/>
                <a:gd name="T6" fmla="*/ 1044 w 1044"/>
                <a:gd name="T7" fmla="*/ 998 h 998"/>
                <a:gd name="T8" fmla="*/ 0 w 1044"/>
                <a:gd name="T9" fmla="*/ 998 h 9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44"/>
                <a:gd name="T16" fmla="*/ 0 h 998"/>
                <a:gd name="T17" fmla="*/ 1044 w 1044"/>
                <a:gd name="T18" fmla="*/ 998 h 99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44" h="998">
                  <a:moveTo>
                    <a:pt x="0" y="998"/>
                  </a:moveTo>
                  <a:lnTo>
                    <a:pt x="0" y="0"/>
                  </a:lnTo>
                  <a:lnTo>
                    <a:pt x="1044" y="544"/>
                  </a:lnTo>
                  <a:lnTo>
                    <a:pt x="1044" y="998"/>
                  </a:lnTo>
                  <a:lnTo>
                    <a:pt x="0" y="998"/>
                  </a:lnTo>
                  <a:close/>
                </a:path>
              </a:pathLst>
            </a:cu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08265" name="Rectangle 12"/>
          <p:cNvSpPr>
            <a:spLocks noChangeArrowheads="1"/>
          </p:cNvSpPr>
          <p:nvPr/>
        </p:nvSpPr>
        <p:spPr bwMode="auto">
          <a:xfrm>
            <a:off x="611188" y="3789363"/>
            <a:ext cx="647700" cy="647700"/>
          </a:xfrm>
          <a:prstGeom prst="rect">
            <a:avLst/>
          </a:prstGeom>
          <a:solidFill>
            <a:schemeClr val="tx1"/>
          </a:solidFill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TW" altLang="en-US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608266" name="Rectangle 13"/>
          <p:cNvSpPr>
            <a:spLocks noChangeArrowheads="1"/>
          </p:cNvSpPr>
          <p:nvPr/>
        </p:nvSpPr>
        <p:spPr bwMode="auto">
          <a:xfrm>
            <a:off x="1403350" y="3789363"/>
            <a:ext cx="647700" cy="647700"/>
          </a:xfrm>
          <a:prstGeom prst="rect">
            <a:avLst/>
          </a:prstGeom>
          <a:solidFill>
            <a:schemeClr val="tx1"/>
          </a:solidFill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TW" altLang="en-US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608267" name="Rectangle 14"/>
          <p:cNvSpPr>
            <a:spLocks noChangeArrowheads="1"/>
          </p:cNvSpPr>
          <p:nvPr/>
        </p:nvSpPr>
        <p:spPr bwMode="auto">
          <a:xfrm>
            <a:off x="2195513" y="3789363"/>
            <a:ext cx="647700" cy="647700"/>
          </a:xfrm>
          <a:prstGeom prst="rect">
            <a:avLst/>
          </a:prstGeom>
          <a:solidFill>
            <a:schemeClr val="tx1"/>
          </a:solidFill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TW" altLang="en-US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608268" name="Text Box 15"/>
          <p:cNvSpPr txBox="1">
            <a:spLocks noChangeArrowheads="1"/>
          </p:cNvSpPr>
          <p:nvPr/>
        </p:nvSpPr>
        <p:spPr bwMode="auto">
          <a:xfrm>
            <a:off x="1258888" y="5589588"/>
            <a:ext cx="749300" cy="51911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kumimoji="1" lang="en-US" altLang="zh-TW" sz="2800">
                <a:latin typeface="Trebuchet MS" pitchFamily="34" charset="0"/>
                <a:ea typeface="新細明體" pitchFamily="18" charset="-120"/>
              </a:rPr>
              <a:t>flat</a:t>
            </a:r>
          </a:p>
        </p:txBody>
      </p:sp>
      <p:sp>
        <p:nvSpPr>
          <p:cNvPr id="581648" name="Rectangle 16"/>
          <p:cNvSpPr>
            <a:spLocks noChangeArrowheads="1"/>
          </p:cNvSpPr>
          <p:nvPr/>
        </p:nvSpPr>
        <p:spPr bwMode="auto">
          <a:xfrm>
            <a:off x="3636963" y="2565400"/>
            <a:ext cx="647700" cy="647700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TW" altLang="en-US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grpSp>
        <p:nvGrpSpPr>
          <p:cNvPr id="608270" name="Group 17"/>
          <p:cNvGrpSpPr>
            <a:grpSpLocks/>
          </p:cNvGrpSpPr>
          <p:nvPr/>
        </p:nvGrpSpPr>
        <p:grpSpPr bwMode="auto">
          <a:xfrm>
            <a:off x="3419475" y="3789363"/>
            <a:ext cx="647700" cy="647700"/>
            <a:chOff x="2154" y="2387"/>
            <a:chExt cx="408" cy="408"/>
          </a:xfrm>
        </p:grpSpPr>
        <p:sp>
          <p:nvSpPr>
            <p:cNvPr id="608271" name="Rectangle 18"/>
            <p:cNvSpPr>
              <a:spLocks noChangeArrowheads="1"/>
            </p:cNvSpPr>
            <p:nvPr/>
          </p:nvSpPr>
          <p:spPr bwMode="auto">
            <a:xfrm>
              <a:off x="2154" y="2387"/>
              <a:ext cx="408" cy="408"/>
            </a:xfrm>
            <a:prstGeom prst="rect">
              <a:avLst/>
            </a:prstGeom>
            <a:solidFill>
              <a:schemeClr val="bg2"/>
            </a:solidFill>
            <a:ln w="2857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08272" name="Rectangle 19"/>
            <p:cNvSpPr>
              <a:spLocks noChangeArrowheads="1"/>
            </p:cNvSpPr>
            <p:nvPr/>
          </p:nvSpPr>
          <p:spPr bwMode="auto">
            <a:xfrm>
              <a:off x="2358" y="2399"/>
              <a:ext cx="204" cy="396"/>
            </a:xfrm>
            <a:prstGeom prst="rect">
              <a:avLst/>
            </a:prstGeom>
            <a:solidFill>
              <a:schemeClr val="tx1"/>
            </a:solidFill>
            <a:ln w="2857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</p:grpSp>
      <p:grpSp>
        <p:nvGrpSpPr>
          <p:cNvPr id="608273" name="Group 20"/>
          <p:cNvGrpSpPr>
            <a:grpSpLocks/>
          </p:cNvGrpSpPr>
          <p:nvPr/>
        </p:nvGrpSpPr>
        <p:grpSpPr bwMode="auto">
          <a:xfrm>
            <a:off x="4211638" y="3789363"/>
            <a:ext cx="647700" cy="647700"/>
            <a:chOff x="2653" y="2387"/>
            <a:chExt cx="408" cy="408"/>
          </a:xfrm>
        </p:grpSpPr>
        <p:sp>
          <p:nvSpPr>
            <p:cNvPr id="608274" name="Rectangle 21"/>
            <p:cNvSpPr>
              <a:spLocks noChangeArrowheads="1"/>
            </p:cNvSpPr>
            <p:nvPr/>
          </p:nvSpPr>
          <p:spPr bwMode="auto">
            <a:xfrm>
              <a:off x="2653" y="2387"/>
              <a:ext cx="408" cy="408"/>
            </a:xfrm>
            <a:prstGeom prst="rect">
              <a:avLst/>
            </a:prstGeom>
            <a:solidFill>
              <a:schemeClr val="bg2"/>
            </a:solidFill>
            <a:ln w="2857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08275" name="Rectangle 22"/>
            <p:cNvSpPr>
              <a:spLocks noChangeArrowheads="1"/>
            </p:cNvSpPr>
            <p:nvPr/>
          </p:nvSpPr>
          <p:spPr bwMode="auto">
            <a:xfrm>
              <a:off x="2660" y="2399"/>
              <a:ext cx="392" cy="396"/>
            </a:xfrm>
            <a:prstGeom prst="rect">
              <a:avLst/>
            </a:prstGeom>
            <a:solidFill>
              <a:schemeClr val="tx1"/>
            </a:solidFill>
            <a:ln w="2857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</p:grpSp>
      <p:sp>
        <p:nvSpPr>
          <p:cNvPr id="581655" name="Text Box 23"/>
          <p:cNvSpPr txBox="1">
            <a:spLocks noChangeArrowheads="1"/>
          </p:cNvSpPr>
          <p:nvPr/>
        </p:nvSpPr>
        <p:spPr bwMode="auto">
          <a:xfrm>
            <a:off x="4084638" y="5589588"/>
            <a:ext cx="947737" cy="51911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kumimoji="1" lang="en-US" altLang="zh-TW" sz="2800">
                <a:latin typeface="Trebuchet MS" pitchFamily="34" charset="0"/>
                <a:ea typeface="新細明體" pitchFamily="18" charset="-120"/>
              </a:rPr>
              <a:t>edge</a:t>
            </a:r>
          </a:p>
        </p:txBody>
      </p: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3419475" y="4581525"/>
            <a:ext cx="647700" cy="647700"/>
            <a:chOff x="2154" y="2886"/>
            <a:chExt cx="408" cy="408"/>
          </a:xfrm>
        </p:grpSpPr>
        <p:sp>
          <p:nvSpPr>
            <p:cNvPr id="608278" name="Rectangle 24"/>
            <p:cNvSpPr>
              <a:spLocks noChangeArrowheads="1"/>
            </p:cNvSpPr>
            <p:nvPr/>
          </p:nvSpPr>
          <p:spPr bwMode="auto">
            <a:xfrm>
              <a:off x="2154" y="2886"/>
              <a:ext cx="408" cy="408"/>
            </a:xfrm>
            <a:prstGeom prst="rect">
              <a:avLst/>
            </a:prstGeom>
            <a:solidFill>
              <a:schemeClr val="bg2"/>
            </a:solidFill>
            <a:ln w="2857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08279" name="Rectangle 25"/>
            <p:cNvSpPr>
              <a:spLocks noChangeArrowheads="1"/>
            </p:cNvSpPr>
            <p:nvPr/>
          </p:nvSpPr>
          <p:spPr bwMode="auto">
            <a:xfrm>
              <a:off x="2358" y="2898"/>
              <a:ext cx="204" cy="396"/>
            </a:xfrm>
            <a:prstGeom prst="rect">
              <a:avLst/>
            </a:prstGeom>
            <a:solidFill>
              <a:schemeClr val="tx1"/>
            </a:solidFill>
            <a:ln w="2857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43201E-6 L 2.77778E-7 0.0471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816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81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1648" grpId="0" animBg="1"/>
      <p:bldP spid="581655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2941DE6C-E37E-4C7F-B435-2D55D72D329D}" type="slidenum">
              <a:rPr lang="en-US">
                <a:solidFill>
                  <a:srgbClr val="A50021"/>
                </a:solidFill>
              </a:rPr>
              <a:pPr/>
              <a:t>100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76288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US" altLang="zh-TW" sz="3200" dirty="0">
                <a:ea typeface="新細明體" pitchFamily="18" charset="-120"/>
              </a:rPr>
              <a:t>3. Orientation assignment</a:t>
            </a:r>
            <a:br>
              <a:rPr lang="en-US" altLang="zh-TW" sz="3200" dirty="0">
                <a:ea typeface="新細明體" pitchFamily="18" charset="-120"/>
              </a:rPr>
            </a:br>
            <a:r>
              <a:rPr lang="en-US" altLang="zh-TW" sz="2000" b="1" dirty="0">
                <a:solidFill>
                  <a:srgbClr val="FF0000"/>
                </a:solidFill>
                <a:ea typeface="新細明體" pitchFamily="18" charset="-120"/>
              </a:rPr>
              <a:t>Determine the most important orientation</a:t>
            </a:r>
            <a:endParaRPr lang="en-US" altLang="zh-TW" sz="3200" dirty="0">
              <a:ea typeface="新細明體" pitchFamily="18" charset="-120"/>
            </a:endParaRPr>
          </a:p>
        </p:txBody>
      </p:sp>
      <p:pic>
        <p:nvPicPr>
          <p:cNvPr id="7628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2971800"/>
            <a:ext cx="8695620" cy="35011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762884" name="Text Box 4"/>
          <p:cNvSpPr txBox="1">
            <a:spLocks noChangeArrowheads="1"/>
          </p:cNvSpPr>
          <p:nvPr/>
        </p:nvSpPr>
        <p:spPr bwMode="auto">
          <a:xfrm>
            <a:off x="1752600" y="2080007"/>
            <a:ext cx="487362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altLang="zh-TW" b="1" dirty="0" smtClean="0">
                <a:ea typeface="新細明體" pitchFamily="18" charset="-120"/>
              </a:rPr>
              <a:t>σ = 1.5*scale of the key-point</a:t>
            </a:r>
            <a:endParaRPr lang="en-US" altLang="zh-TW" b="1" dirty="0">
              <a:ea typeface="新細明體" pitchFamily="18" charset="-12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1941" y="1466109"/>
            <a:ext cx="83455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a. Weighting the gradient’s magnitude of key-points, using Gaussian function.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9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675" y="1996391"/>
            <a:ext cx="6740525" cy="463300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B2BCAFB1-4201-459D-A052-3F1A2E620C50}" type="slidenum">
              <a:rPr lang="en-US">
                <a:solidFill>
                  <a:srgbClr val="A50021"/>
                </a:solidFill>
              </a:rPr>
              <a:pPr/>
              <a:t>101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76493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US" altLang="zh-TW" sz="3200" dirty="0">
                <a:ea typeface="新細明體" pitchFamily="18" charset="-120"/>
              </a:rPr>
              <a:t>3. Orientation assignment</a:t>
            </a:r>
            <a:br>
              <a:rPr lang="en-US" altLang="zh-TW" sz="3200" dirty="0">
                <a:ea typeface="新細明體" pitchFamily="18" charset="-120"/>
              </a:rPr>
            </a:br>
            <a:r>
              <a:rPr lang="en-US" altLang="zh-TW" sz="2000" b="1" dirty="0">
                <a:solidFill>
                  <a:srgbClr val="FF0000"/>
                </a:solidFill>
                <a:ea typeface="新細明體" pitchFamily="18" charset="-120"/>
              </a:rPr>
              <a:t>Determine the most important orientation</a:t>
            </a:r>
            <a:endParaRPr lang="en-US" altLang="zh-TW" sz="3200" dirty="0">
              <a:ea typeface="新細明體" pitchFamily="18" charset="-12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1940" y="1165394"/>
            <a:ext cx="83455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b. Computing the histogram of the gradient’s magnitude of key-points.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9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399" y="2030052"/>
            <a:ext cx="6712631" cy="460728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54D69EDF-BF19-4F01-B930-F3D6E263B270}" type="slidenum">
              <a:rPr lang="en-US">
                <a:solidFill>
                  <a:srgbClr val="A50021"/>
                </a:solidFill>
              </a:rPr>
              <a:pPr/>
              <a:t>102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7669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US" altLang="zh-TW" sz="3200" dirty="0">
                <a:ea typeface="新細明體" pitchFamily="18" charset="-120"/>
              </a:rPr>
              <a:t>3. Orientation assignment</a:t>
            </a:r>
            <a:br>
              <a:rPr lang="en-US" altLang="zh-TW" sz="3200" dirty="0">
                <a:ea typeface="新細明體" pitchFamily="18" charset="-120"/>
              </a:rPr>
            </a:br>
            <a:r>
              <a:rPr lang="en-US" altLang="zh-TW" sz="2000" b="1" dirty="0" smtClean="0">
                <a:solidFill>
                  <a:srgbClr val="FF0000"/>
                </a:solidFill>
                <a:ea typeface="新細明體" pitchFamily="18" charset="-120"/>
              </a:rPr>
              <a:t>Determine the most important orientation</a:t>
            </a:r>
            <a:endParaRPr lang="en-US" altLang="zh-TW" sz="3200" dirty="0">
              <a:ea typeface="新細明體" pitchFamily="18" charset="-12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1940" y="1165394"/>
            <a:ext cx="83455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c. Finding the histogram’s peaks. Using </a:t>
            </a:r>
            <a:r>
              <a:rPr lang="en-US" dirty="0" smtClean="0">
                <a:solidFill>
                  <a:srgbClr val="C00000"/>
                </a:solidFill>
              </a:rPr>
              <a:t>fitting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to obtain accurate the peaks’ position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2B9D22AF-A345-4EAB-9211-DBAA38F69468}" type="slidenum">
              <a:rPr lang="en-US">
                <a:solidFill>
                  <a:srgbClr val="A50021"/>
                </a:solidFill>
              </a:rPr>
              <a:pPr/>
              <a:t>103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76902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US" altLang="zh-TW" sz="3200" dirty="0">
                <a:ea typeface="新細明體" pitchFamily="18" charset="-120"/>
              </a:rPr>
              <a:t>3. Orientation assignment</a:t>
            </a:r>
            <a:r>
              <a:rPr lang="en-US" altLang="zh-TW" dirty="0">
                <a:ea typeface="新細明體" pitchFamily="18" charset="-120"/>
              </a:rPr>
              <a:t/>
            </a:r>
            <a:br>
              <a:rPr lang="en-US" altLang="zh-TW" dirty="0">
                <a:ea typeface="新細明體" pitchFamily="18" charset="-120"/>
              </a:rPr>
            </a:br>
            <a:r>
              <a:rPr lang="en-US" altLang="zh-TW" sz="2000" b="1" dirty="0">
                <a:solidFill>
                  <a:srgbClr val="FF0000"/>
                </a:solidFill>
                <a:ea typeface="新細明體" pitchFamily="18" charset="-120"/>
              </a:rPr>
              <a:t>Determine the most important orientation</a:t>
            </a:r>
            <a:endParaRPr lang="en-US" altLang="zh-TW" sz="2000" dirty="0">
              <a:ea typeface="新細明體" pitchFamily="18" charset="-120"/>
            </a:endParaRPr>
          </a:p>
        </p:txBody>
      </p:sp>
      <p:pic>
        <p:nvPicPr>
          <p:cNvPr id="769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9510" y="1219200"/>
            <a:ext cx="7230684" cy="53073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918A01FB-6DEF-47A7-BD2C-22CC5F3661E5}" type="slidenum">
              <a:rPr lang="en-US">
                <a:solidFill>
                  <a:srgbClr val="A50021"/>
                </a:solidFill>
              </a:rPr>
              <a:pPr/>
              <a:t>104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77107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US" altLang="zh-TW" sz="3200" dirty="0">
                <a:ea typeface="新細明體" pitchFamily="18" charset="-120"/>
              </a:rPr>
              <a:t>3. Orientation assignment</a:t>
            </a:r>
            <a:br>
              <a:rPr lang="en-US" altLang="zh-TW" sz="3200" dirty="0">
                <a:ea typeface="新細明體" pitchFamily="18" charset="-120"/>
              </a:rPr>
            </a:br>
            <a:r>
              <a:rPr lang="en-US" altLang="zh-TW" sz="2000" b="1" dirty="0">
                <a:solidFill>
                  <a:srgbClr val="FF0000"/>
                </a:solidFill>
                <a:ea typeface="新細明體" pitchFamily="18" charset="-120"/>
              </a:rPr>
              <a:t>Determine the most important orientation</a:t>
            </a:r>
            <a:endParaRPr lang="en-US" altLang="zh-TW" sz="3200" dirty="0">
              <a:ea typeface="新細明體" pitchFamily="18" charset="-120"/>
            </a:endParaRPr>
          </a:p>
        </p:txBody>
      </p:sp>
      <p:pic>
        <p:nvPicPr>
          <p:cNvPr id="771075" name="Picture 3" descr="ori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851" y="2339754"/>
            <a:ext cx="2647950" cy="4137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1076" name="Rectangle 4"/>
          <p:cNvSpPr>
            <a:spLocks noChangeArrowheads="1"/>
          </p:cNvSpPr>
          <p:nvPr/>
        </p:nvSpPr>
        <p:spPr bwMode="auto">
          <a:xfrm>
            <a:off x="3373438" y="2274775"/>
            <a:ext cx="5580062" cy="4202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kumimoji="1" lang="en-US" altLang="zh-TW" dirty="0" smtClean="0">
                <a:latin typeface="Trebuchet MS" pitchFamily="34" charset="0"/>
                <a:ea typeface="新細明體" pitchFamily="18" charset="-120"/>
                <a:sym typeface="Symbol" pitchFamily="18" charset="2"/>
              </a:rPr>
              <a:t>36-bin </a:t>
            </a:r>
            <a:r>
              <a:rPr kumimoji="1" lang="en-US" altLang="zh-TW" dirty="0">
                <a:latin typeface="Trebuchet MS" pitchFamily="34" charset="0"/>
                <a:ea typeface="新細明體" pitchFamily="18" charset="-120"/>
                <a:sym typeface="Symbol" pitchFamily="18" charset="2"/>
              </a:rPr>
              <a:t>orientation histogram over 360</a:t>
            </a:r>
            <a:r>
              <a:rPr kumimoji="1" lang="en-US" altLang="zh-TW" dirty="0" smtClean="0">
                <a:latin typeface="Trebuchet MS" pitchFamily="34" charset="0"/>
                <a:ea typeface="新細明體" pitchFamily="18" charset="-120"/>
                <a:sym typeface="Symbol" pitchFamily="18" charset="2"/>
              </a:rPr>
              <a:t>°, weighted </a:t>
            </a:r>
            <a:r>
              <a:rPr kumimoji="1" lang="en-US" altLang="zh-TW" dirty="0">
                <a:latin typeface="Trebuchet MS" pitchFamily="34" charset="0"/>
                <a:ea typeface="新細明體" pitchFamily="18" charset="-120"/>
                <a:sym typeface="Symbol" pitchFamily="18" charset="2"/>
              </a:rPr>
              <a:t>by m and 1.5*scale </a:t>
            </a:r>
            <a:r>
              <a:rPr kumimoji="1" lang="en-US" altLang="zh-TW" dirty="0" smtClean="0">
                <a:latin typeface="Trebuchet MS" pitchFamily="34" charset="0"/>
                <a:ea typeface="新細明體" pitchFamily="18" charset="-120"/>
                <a:sym typeface="Symbol" pitchFamily="18" charset="2"/>
              </a:rPr>
              <a:t>falloff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kumimoji="1" lang="en-US" altLang="zh-TW" dirty="0">
              <a:latin typeface="Trebuchet MS" pitchFamily="34" charset="0"/>
              <a:ea typeface="新細明體" pitchFamily="18" charset="-120"/>
              <a:sym typeface="Symbol" pitchFamily="18" charset="2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kumimoji="1" lang="en-US" altLang="zh-TW" dirty="0" smtClean="0">
                <a:solidFill>
                  <a:schemeClr val="accent1">
                    <a:lumMod val="75000"/>
                  </a:schemeClr>
                </a:solidFill>
                <a:latin typeface="Trebuchet MS" pitchFamily="34" charset="0"/>
                <a:ea typeface="新細明體" pitchFamily="18" charset="-120"/>
                <a:sym typeface="Symbol" pitchFamily="18" charset="2"/>
              </a:rPr>
              <a:t>Peak </a:t>
            </a:r>
            <a:r>
              <a:rPr kumimoji="1" lang="en-US" altLang="zh-TW" dirty="0">
                <a:solidFill>
                  <a:schemeClr val="accent1">
                    <a:lumMod val="75000"/>
                  </a:schemeClr>
                </a:solidFill>
                <a:latin typeface="Trebuchet MS" pitchFamily="34" charset="0"/>
                <a:ea typeface="新細明體" pitchFamily="18" charset="-120"/>
                <a:sym typeface="Symbol" pitchFamily="18" charset="2"/>
              </a:rPr>
              <a:t>is the orientation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kumimoji="1" lang="en-US" altLang="zh-TW" dirty="0">
                <a:solidFill>
                  <a:schemeClr val="accent1">
                    <a:lumMod val="75000"/>
                  </a:schemeClr>
                </a:solidFill>
                <a:latin typeface="Trebuchet MS" pitchFamily="34" charset="0"/>
                <a:ea typeface="新細明體" pitchFamily="18" charset="-120"/>
                <a:sym typeface="Symbol" pitchFamily="18" charset="2"/>
              </a:rPr>
              <a:t>Local peak within 80% creates multiple orientations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kumimoji="1" lang="en-US" altLang="zh-TW" dirty="0">
              <a:latin typeface="Trebuchet MS" pitchFamily="34" charset="0"/>
              <a:ea typeface="新細明體" pitchFamily="18" charset="-120"/>
              <a:sym typeface="Symbol" pitchFamily="18" charset="2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kumimoji="1" lang="en-US" altLang="zh-TW" dirty="0" smtClean="0">
                <a:latin typeface="Trebuchet MS" pitchFamily="34" charset="0"/>
                <a:ea typeface="新細明體" pitchFamily="18" charset="-120"/>
                <a:sym typeface="Symbol" pitchFamily="18" charset="2"/>
              </a:rPr>
              <a:t>About </a:t>
            </a:r>
            <a:r>
              <a:rPr kumimoji="1" lang="en-US" altLang="zh-TW" dirty="0">
                <a:latin typeface="Trebuchet MS" pitchFamily="34" charset="0"/>
                <a:ea typeface="新細明體" pitchFamily="18" charset="-120"/>
                <a:sym typeface="Symbol" pitchFamily="18" charset="2"/>
              </a:rPr>
              <a:t>15% has multiple orientations and they contribute a lot to stability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1940" y="1165394"/>
            <a:ext cx="8345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Summarization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39E9BA5D-BB52-457A-A962-19516BD04D39}" type="slidenum">
              <a:rPr lang="en-US">
                <a:solidFill>
                  <a:srgbClr val="A50021"/>
                </a:solidFill>
              </a:rPr>
              <a:pPr/>
              <a:t>105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77312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US" altLang="zh-TW" sz="3200" dirty="0">
                <a:ea typeface="新細明體" pitchFamily="18" charset="-120"/>
              </a:rPr>
              <a:t>3. Orientation assignment</a:t>
            </a:r>
            <a:br>
              <a:rPr lang="en-US" altLang="zh-TW" sz="3200" dirty="0">
                <a:ea typeface="新細明體" pitchFamily="18" charset="-120"/>
              </a:rPr>
            </a:br>
            <a:r>
              <a:rPr lang="en-US" altLang="zh-TW" sz="2000" b="1" dirty="0" smtClean="0">
                <a:solidFill>
                  <a:srgbClr val="FF0000"/>
                </a:solidFill>
                <a:ea typeface="新細明體" pitchFamily="18" charset="-120"/>
              </a:rPr>
              <a:t>The </a:t>
            </a:r>
            <a:r>
              <a:rPr lang="en-US" altLang="zh-TW" sz="2000" b="1" dirty="0">
                <a:solidFill>
                  <a:srgbClr val="FF0000"/>
                </a:solidFill>
                <a:ea typeface="新細明體" pitchFamily="18" charset="-120"/>
              </a:rPr>
              <a:t>most important </a:t>
            </a:r>
            <a:r>
              <a:rPr lang="en-US" altLang="zh-TW" sz="2000" b="1" dirty="0" smtClean="0">
                <a:solidFill>
                  <a:srgbClr val="FF0000"/>
                </a:solidFill>
                <a:ea typeface="新細明體" pitchFamily="18" charset="-120"/>
              </a:rPr>
              <a:t>orientation: Demo</a:t>
            </a:r>
            <a:endParaRPr lang="en-US" altLang="zh-TW" sz="2800" dirty="0">
              <a:ea typeface="新細明體" pitchFamily="18" charset="-120"/>
            </a:endParaRPr>
          </a:p>
        </p:txBody>
      </p:sp>
      <p:pic>
        <p:nvPicPr>
          <p:cNvPr id="773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7229" y="1447800"/>
            <a:ext cx="4876800" cy="4876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F25B2BEE-4DCF-450D-8996-7CF03CE7F29A}" type="slidenum">
              <a:rPr lang="en-US">
                <a:solidFill>
                  <a:srgbClr val="A50021"/>
                </a:solidFill>
              </a:rPr>
              <a:pPr/>
              <a:t>106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77517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US" altLang="zh-TW" sz="3200" dirty="0">
                <a:ea typeface="新細明體" pitchFamily="18" charset="-120"/>
              </a:rPr>
              <a:t>4. Local image descriptor</a:t>
            </a:r>
          </a:p>
        </p:txBody>
      </p:sp>
      <p:grpSp>
        <p:nvGrpSpPr>
          <p:cNvPr id="7" name="Group 9"/>
          <p:cNvGrpSpPr>
            <a:grpSpLocks/>
          </p:cNvGrpSpPr>
          <p:nvPr/>
        </p:nvGrpSpPr>
        <p:grpSpPr bwMode="auto">
          <a:xfrm>
            <a:off x="1291224" y="1471136"/>
            <a:ext cx="3581400" cy="3581400"/>
            <a:chOff x="294" y="2321"/>
            <a:chExt cx="1440" cy="1440"/>
          </a:xfrm>
        </p:grpSpPr>
        <p:grpSp>
          <p:nvGrpSpPr>
            <p:cNvPr id="8" name="Group 56"/>
            <p:cNvGrpSpPr>
              <a:grpSpLocks/>
            </p:cNvGrpSpPr>
            <p:nvPr/>
          </p:nvGrpSpPr>
          <p:grpSpPr bwMode="auto">
            <a:xfrm rot="1582699">
              <a:off x="294" y="2321"/>
              <a:ext cx="1440" cy="1440"/>
              <a:chOff x="304800" y="3657600"/>
              <a:chExt cx="2286000" cy="2286000"/>
            </a:xfrm>
          </p:grpSpPr>
          <p:pic>
            <p:nvPicPr>
              <p:cNvPr id="905227" name="Picture 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17" t="34755" r="53918" b="20660"/>
              <a:stretch>
                <a:fillRect/>
              </a:stretch>
            </p:blipFill>
            <p:spPr bwMode="auto">
              <a:xfrm>
                <a:off x="304800" y="3657600"/>
                <a:ext cx="2286000" cy="228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Oval 8"/>
              <p:cNvSpPr>
                <a:spLocks noChangeArrowheads="1"/>
              </p:cNvSpPr>
              <p:nvPr/>
            </p:nvSpPr>
            <p:spPr bwMode="auto">
              <a:xfrm>
                <a:off x="381000" y="3772819"/>
                <a:ext cx="2133600" cy="2094581"/>
              </a:xfrm>
              <a:prstGeom prst="ellipse">
                <a:avLst/>
              </a:prstGeom>
              <a:gradFill rotWithShape="1">
                <a:gsLst>
                  <a:gs pos="0">
                    <a:srgbClr val="4545FF">
                      <a:alpha val="43999"/>
                    </a:srgbClr>
                  </a:gs>
                  <a:gs pos="100000">
                    <a:srgbClr val="0000FF">
                      <a:alpha val="10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cxnSp>
          <p:nvCxnSpPr>
            <p:cNvPr id="9" name="Straight Arrow Connector 42"/>
            <p:cNvCxnSpPr/>
            <p:nvPr/>
          </p:nvCxnSpPr>
          <p:spPr>
            <a:xfrm rot="5400000" flipH="1" flipV="1">
              <a:off x="817" y="2513"/>
              <a:ext cx="720" cy="33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3960121" y="1009471"/>
            <a:ext cx="3496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Most important orientation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294628" y="3058385"/>
            <a:ext cx="1714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Key-point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3121296" y="3261836"/>
            <a:ext cx="2212704" cy="273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810000" y="5204936"/>
            <a:ext cx="13716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294628" y="4974103"/>
            <a:ext cx="37417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Gradient sub-image</a:t>
            </a:r>
          </a:p>
          <a:p>
            <a:r>
              <a:rPr lang="en-US" dirty="0" smtClean="0"/>
              <a:t>Size: 16×16  cells</a:t>
            </a:r>
          </a:p>
          <a:p>
            <a:r>
              <a:rPr lang="en-US" dirty="0" smtClean="0"/>
              <a:t>Cell: pixel or resampled cell 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2382544" y="4787708"/>
            <a:ext cx="0" cy="71399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44172" y="5429071"/>
            <a:ext cx="3294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Gaussian function for weighting magnitudes</a:t>
            </a:r>
          </a:p>
          <a:p>
            <a:r>
              <a:rPr lang="en-US" b="1" dirty="0" smtClean="0">
                <a:sym typeface="Symbol"/>
              </a:rPr>
              <a:t> = 0.5 window’ size</a:t>
            </a:r>
            <a:endParaRPr lang="en-US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F25B2BEE-4DCF-450D-8996-7CF03CE7F29A}" type="slidenum">
              <a:rPr lang="en-US">
                <a:solidFill>
                  <a:srgbClr val="A50021"/>
                </a:solidFill>
              </a:rPr>
              <a:pPr/>
              <a:t>107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77517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US" altLang="zh-TW" sz="3200" dirty="0">
                <a:ea typeface="新細明體" pitchFamily="18" charset="-120"/>
              </a:rPr>
              <a:t>4. Local image descriptor</a:t>
            </a:r>
          </a:p>
        </p:txBody>
      </p:sp>
      <p:grpSp>
        <p:nvGrpSpPr>
          <p:cNvPr id="7" name="Group 9"/>
          <p:cNvGrpSpPr>
            <a:grpSpLocks/>
          </p:cNvGrpSpPr>
          <p:nvPr/>
        </p:nvGrpSpPr>
        <p:grpSpPr bwMode="auto">
          <a:xfrm>
            <a:off x="357664" y="2756415"/>
            <a:ext cx="1775936" cy="1775936"/>
            <a:chOff x="294" y="2321"/>
            <a:chExt cx="1440" cy="1440"/>
          </a:xfrm>
        </p:grpSpPr>
        <p:grpSp>
          <p:nvGrpSpPr>
            <p:cNvPr id="8" name="Group 56"/>
            <p:cNvGrpSpPr>
              <a:grpSpLocks/>
            </p:cNvGrpSpPr>
            <p:nvPr/>
          </p:nvGrpSpPr>
          <p:grpSpPr bwMode="auto">
            <a:xfrm rot="1582699">
              <a:off x="294" y="2321"/>
              <a:ext cx="1440" cy="1440"/>
              <a:chOff x="304800" y="3657600"/>
              <a:chExt cx="2286000" cy="2286000"/>
            </a:xfrm>
          </p:grpSpPr>
          <p:pic>
            <p:nvPicPr>
              <p:cNvPr id="905227" name="Picture 5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617" t="34755" r="53918" b="20660"/>
              <a:stretch>
                <a:fillRect/>
              </a:stretch>
            </p:blipFill>
            <p:spPr bwMode="auto">
              <a:xfrm>
                <a:off x="304800" y="3657600"/>
                <a:ext cx="2286000" cy="228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Oval 8"/>
              <p:cNvSpPr>
                <a:spLocks noChangeArrowheads="1"/>
              </p:cNvSpPr>
              <p:nvPr/>
            </p:nvSpPr>
            <p:spPr bwMode="auto">
              <a:xfrm>
                <a:off x="381000" y="3772819"/>
                <a:ext cx="2133600" cy="2094581"/>
              </a:xfrm>
              <a:prstGeom prst="ellipse">
                <a:avLst/>
              </a:prstGeom>
              <a:gradFill rotWithShape="1">
                <a:gsLst>
                  <a:gs pos="0">
                    <a:srgbClr val="4545FF">
                      <a:alpha val="43999"/>
                    </a:srgbClr>
                  </a:gs>
                  <a:gs pos="100000">
                    <a:srgbClr val="0000FF">
                      <a:alpha val="10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cxnSp>
          <p:nvCxnSpPr>
            <p:cNvPr id="9" name="Straight Arrow Connector 42"/>
            <p:cNvCxnSpPr/>
            <p:nvPr/>
          </p:nvCxnSpPr>
          <p:spPr>
            <a:xfrm rot="5400000" flipH="1" flipV="1">
              <a:off x="817" y="2513"/>
              <a:ext cx="720" cy="33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76" t="36241" r="9261" b="22147"/>
          <a:stretch>
            <a:fillRect/>
          </a:stretch>
        </p:blipFill>
        <p:spPr bwMode="auto">
          <a:xfrm>
            <a:off x="5029200" y="1260943"/>
            <a:ext cx="4038600" cy="4188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Arrow Connector 16"/>
          <p:cNvCxnSpPr/>
          <p:nvPr/>
        </p:nvCxnSpPr>
        <p:spPr>
          <a:xfrm>
            <a:off x="2057400" y="1509486"/>
            <a:ext cx="3240660" cy="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342862" y="1729845"/>
            <a:ext cx="3075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a. Divide key-point’s window into 4×4 cells 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2057400" y="1509486"/>
            <a:ext cx="0" cy="1690912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342862" y="2749157"/>
            <a:ext cx="29551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b. Create 8-bin histogram for gradients inside each cell</a:t>
            </a:r>
            <a:endParaRPr lang="en-US" dirty="0"/>
          </a:p>
        </p:txBody>
      </p:sp>
      <p:sp>
        <p:nvSpPr>
          <p:cNvPr id="14" name="Down Arrow 13"/>
          <p:cNvSpPr/>
          <p:nvPr/>
        </p:nvSpPr>
        <p:spPr>
          <a:xfrm>
            <a:off x="2895600" y="5766272"/>
            <a:ext cx="1371600" cy="3386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85800" y="6091535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A feature vector has 4×4×8 = 128 components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5" name="Group 8"/>
          <p:cNvGrpSpPr>
            <a:grpSpLocks/>
          </p:cNvGrpSpPr>
          <p:nvPr/>
        </p:nvGrpSpPr>
        <p:grpSpPr bwMode="auto">
          <a:xfrm>
            <a:off x="1828390" y="4118940"/>
            <a:ext cx="3413661" cy="1544741"/>
            <a:chOff x="3138" y="1862"/>
            <a:chExt cx="1856" cy="1439"/>
          </a:xfrm>
        </p:grpSpPr>
        <p:sp>
          <p:nvSpPr>
            <p:cNvPr id="16" name="Rectangle 9"/>
            <p:cNvSpPr>
              <a:spLocks noChangeArrowheads="1"/>
            </p:cNvSpPr>
            <p:nvPr/>
          </p:nvSpPr>
          <p:spPr bwMode="auto">
            <a:xfrm>
              <a:off x="3138" y="2309"/>
              <a:ext cx="156" cy="800"/>
            </a:xfrm>
            <a:prstGeom prst="rect">
              <a:avLst/>
            </a:prstGeom>
            <a:solidFill>
              <a:srgbClr val="0000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Rectangle 10"/>
            <p:cNvSpPr>
              <a:spLocks noChangeArrowheads="1"/>
            </p:cNvSpPr>
            <p:nvPr/>
          </p:nvSpPr>
          <p:spPr bwMode="auto">
            <a:xfrm>
              <a:off x="3380" y="2037"/>
              <a:ext cx="156" cy="1072"/>
            </a:xfrm>
            <a:prstGeom prst="rect">
              <a:avLst/>
            </a:prstGeom>
            <a:solidFill>
              <a:srgbClr val="0000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Rectangle 11"/>
            <p:cNvSpPr>
              <a:spLocks noChangeArrowheads="1"/>
            </p:cNvSpPr>
            <p:nvPr/>
          </p:nvSpPr>
          <p:spPr bwMode="auto">
            <a:xfrm>
              <a:off x="3623" y="2580"/>
              <a:ext cx="156" cy="529"/>
            </a:xfrm>
            <a:prstGeom prst="rect">
              <a:avLst/>
            </a:prstGeom>
            <a:solidFill>
              <a:srgbClr val="0000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Rectangle 12"/>
            <p:cNvSpPr>
              <a:spLocks noChangeArrowheads="1"/>
            </p:cNvSpPr>
            <p:nvPr/>
          </p:nvSpPr>
          <p:spPr bwMode="auto">
            <a:xfrm>
              <a:off x="3866" y="2431"/>
              <a:ext cx="156" cy="678"/>
            </a:xfrm>
            <a:prstGeom prst="rect">
              <a:avLst/>
            </a:prstGeom>
            <a:solidFill>
              <a:srgbClr val="0000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Rectangle 13"/>
            <p:cNvSpPr>
              <a:spLocks noChangeArrowheads="1"/>
            </p:cNvSpPr>
            <p:nvPr/>
          </p:nvSpPr>
          <p:spPr bwMode="auto">
            <a:xfrm>
              <a:off x="4109" y="1862"/>
              <a:ext cx="156" cy="1247"/>
            </a:xfrm>
            <a:prstGeom prst="rect">
              <a:avLst/>
            </a:prstGeom>
            <a:solidFill>
              <a:srgbClr val="0000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Rectangle 14"/>
            <p:cNvSpPr>
              <a:spLocks noChangeArrowheads="1"/>
            </p:cNvSpPr>
            <p:nvPr/>
          </p:nvSpPr>
          <p:spPr bwMode="auto">
            <a:xfrm>
              <a:off x="4352" y="2763"/>
              <a:ext cx="156" cy="346"/>
            </a:xfrm>
            <a:prstGeom prst="rect">
              <a:avLst/>
            </a:prstGeom>
            <a:solidFill>
              <a:srgbClr val="0000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Rectangle 15"/>
            <p:cNvSpPr>
              <a:spLocks noChangeArrowheads="1"/>
            </p:cNvSpPr>
            <p:nvPr/>
          </p:nvSpPr>
          <p:spPr bwMode="auto">
            <a:xfrm>
              <a:off x="4595" y="2770"/>
              <a:ext cx="156" cy="339"/>
            </a:xfrm>
            <a:prstGeom prst="rect">
              <a:avLst/>
            </a:prstGeom>
            <a:solidFill>
              <a:srgbClr val="0000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Rectangle 16"/>
            <p:cNvSpPr>
              <a:spLocks noChangeArrowheads="1"/>
            </p:cNvSpPr>
            <p:nvPr/>
          </p:nvSpPr>
          <p:spPr bwMode="auto">
            <a:xfrm>
              <a:off x="4838" y="2160"/>
              <a:ext cx="156" cy="949"/>
            </a:xfrm>
            <a:prstGeom prst="rect">
              <a:avLst/>
            </a:prstGeom>
            <a:solidFill>
              <a:srgbClr val="0000FF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3" name="Line 17"/>
            <p:cNvSpPr>
              <a:spLocks noChangeShapeType="1"/>
            </p:cNvSpPr>
            <p:nvPr/>
          </p:nvSpPr>
          <p:spPr bwMode="auto">
            <a:xfrm>
              <a:off x="3151" y="3226"/>
              <a:ext cx="12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18"/>
            <p:cNvSpPr>
              <a:spLocks noChangeShapeType="1"/>
            </p:cNvSpPr>
            <p:nvPr/>
          </p:nvSpPr>
          <p:spPr bwMode="auto">
            <a:xfrm flipV="1">
              <a:off x="3395" y="3182"/>
              <a:ext cx="112" cy="6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19"/>
            <p:cNvSpPr>
              <a:spLocks noChangeShapeType="1"/>
            </p:cNvSpPr>
            <p:nvPr/>
          </p:nvSpPr>
          <p:spPr bwMode="auto">
            <a:xfrm rot="-5400000">
              <a:off x="3652" y="3226"/>
              <a:ext cx="12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20"/>
            <p:cNvSpPr>
              <a:spLocks noChangeShapeType="1"/>
            </p:cNvSpPr>
            <p:nvPr/>
          </p:nvSpPr>
          <p:spPr bwMode="auto">
            <a:xfrm rot="16200000" flipV="1">
              <a:off x="3883" y="3182"/>
              <a:ext cx="112" cy="6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21"/>
            <p:cNvSpPr>
              <a:spLocks noChangeShapeType="1"/>
            </p:cNvSpPr>
            <p:nvPr/>
          </p:nvSpPr>
          <p:spPr bwMode="auto">
            <a:xfrm flipH="1" flipV="1">
              <a:off x="4133" y="3240"/>
              <a:ext cx="12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22"/>
            <p:cNvSpPr>
              <a:spLocks noChangeShapeType="1"/>
            </p:cNvSpPr>
            <p:nvPr/>
          </p:nvSpPr>
          <p:spPr bwMode="auto">
            <a:xfrm flipH="1">
              <a:off x="4377" y="3196"/>
              <a:ext cx="112" cy="6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23"/>
            <p:cNvSpPr>
              <a:spLocks noChangeShapeType="1"/>
            </p:cNvSpPr>
            <p:nvPr/>
          </p:nvSpPr>
          <p:spPr bwMode="auto">
            <a:xfrm rot="5400000" flipV="1">
              <a:off x="4634" y="3240"/>
              <a:ext cx="12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24"/>
            <p:cNvSpPr>
              <a:spLocks noChangeShapeType="1"/>
            </p:cNvSpPr>
            <p:nvPr/>
          </p:nvSpPr>
          <p:spPr bwMode="auto">
            <a:xfrm rot="16200000" flipH="1">
              <a:off x="4865" y="3196"/>
              <a:ext cx="112" cy="6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751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527C8D60-D622-4C9E-BFCE-002B1AC82982}" type="slidenum">
              <a:rPr lang="en-US">
                <a:solidFill>
                  <a:srgbClr val="A50021"/>
                </a:solidFill>
              </a:rPr>
              <a:pPr/>
              <a:t>108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77721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US" altLang="zh-TW" sz="3200" dirty="0">
                <a:ea typeface="新細明體" pitchFamily="18" charset="-120"/>
              </a:rPr>
              <a:t>4. Local image </a:t>
            </a:r>
            <a:r>
              <a:rPr lang="en-US" altLang="zh-TW" sz="3200" dirty="0" smtClean="0">
                <a:ea typeface="新細明體" pitchFamily="18" charset="-120"/>
              </a:rPr>
              <a:t>descriptor</a:t>
            </a:r>
            <a:br>
              <a:rPr lang="en-US" altLang="zh-TW" sz="3200" dirty="0" smtClean="0">
                <a:ea typeface="新細明體" pitchFamily="18" charset="-120"/>
              </a:rPr>
            </a:br>
            <a:r>
              <a:rPr lang="en-US" altLang="zh-TW" sz="2000" dirty="0" smtClean="0">
                <a:solidFill>
                  <a:srgbClr val="FF0000"/>
                </a:solidFill>
                <a:ea typeface="新細明體" pitchFamily="18" charset="-120"/>
              </a:rPr>
              <a:t>Why </a:t>
            </a:r>
            <a:r>
              <a:rPr lang="en-US" altLang="zh-TW" sz="2000" dirty="0">
                <a:solidFill>
                  <a:srgbClr val="FF0000"/>
                </a:solidFill>
                <a:ea typeface="新細明體" pitchFamily="18" charset="-120"/>
              </a:rPr>
              <a:t>4x4x8?</a:t>
            </a:r>
          </a:p>
        </p:txBody>
      </p:sp>
      <p:pic>
        <p:nvPicPr>
          <p:cNvPr id="777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659739"/>
            <a:ext cx="6430963" cy="4555324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59CDD427-3EAB-43DF-AE77-71BAFD685553}" type="slidenum">
              <a:rPr lang="en-US">
                <a:solidFill>
                  <a:srgbClr val="A50021"/>
                </a:solidFill>
              </a:rPr>
              <a:pPr/>
              <a:t>109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77926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US" altLang="zh-TW" sz="3200" dirty="0">
                <a:ea typeface="新細明體" pitchFamily="18" charset="-120"/>
              </a:rPr>
              <a:t>4. Local image descriptor</a:t>
            </a:r>
            <a:br>
              <a:rPr lang="en-US" altLang="zh-TW" sz="3200" dirty="0">
                <a:ea typeface="新細明體" pitchFamily="18" charset="-120"/>
              </a:rPr>
            </a:br>
            <a:r>
              <a:rPr lang="en-US" altLang="zh-TW" sz="2000" dirty="0">
                <a:solidFill>
                  <a:srgbClr val="FF0000"/>
                </a:solidFill>
                <a:ea typeface="新細明體" pitchFamily="18" charset="-120"/>
              </a:rPr>
              <a:t>Sensitivity to affine change</a:t>
            </a:r>
            <a:endParaRPr lang="en-US" altLang="zh-TW" sz="3200" dirty="0">
              <a:solidFill>
                <a:srgbClr val="FF0000"/>
              </a:solidFill>
              <a:ea typeface="新細明體" pitchFamily="18" charset="-120"/>
            </a:endParaRPr>
          </a:p>
        </p:txBody>
      </p:sp>
      <p:pic>
        <p:nvPicPr>
          <p:cNvPr id="779267" name="Picture 3" descr="plot-angle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8888" y="1273175"/>
            <a:ext cx="6553200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A5A9CAE8-4048-4A6A-ACAE-036938C07FC0}" type="slidenum">
              <a:rPr lang="en-US">
                <a:solidFill>
                  <a:srgbClr val="A50021"/>
                </a:solidFill>
              </a:rPr>
              <a:pPr/>
              <a:t>11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61030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Moravec corner detector</a:t>
            </a:r>
          </a:p>
        </p:txBody>
      </p:sp>
      <p:grpSp>
        <p:nvGrpSpPr>
          <p:cNvPr id="610307" name="Group 3"/>
          <p:cNvGrpSpPr>
            <a:grpSpLocks/>
          </p:cNvGrpSpPr>
          <p:nvPr/>
        </p:nvGrpSpPr>
        <p:grpSpPr bwMode="auto">
          <a:xfrm>
            <a:off x="539750" y="1341438"/>
            <a:ext cx="2362200" cy="2209800"/>
            <a:chOff x="349" y="1086"/>
            <a:chExt cx="1488" cy="1392"/>
          </a:xfrm>
        </p:grpSpPr>
        <p:sp>
          <p:nvSpPr>
            <p:cNvPr id="610308" name="Rectangle 4"/>
            <p:cNvSpPr>
              <a:spLocks noChangeArrowheads="1"/>
            </p:cNvSpPr>
            <p:nvPr/>
          </p:nvSpPr>
          <p:spPr bwMode="auto">
            <a:xfrm>
              <a:off x="349" y="1086"/>
              <a:ext cx="1488" cy="1392"/>
            </a:xfrm>
            <a:prstGeom prst="rect">
              <a:avLst/>
            </a:prstGeom>
            <a:solidFill>
              <a:schemeClr val="bg2"/>
            </a:solidFill>
            <a:ln w="38100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1" lang="zh-TW" altLang="zh-TW" sz="1800"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10309" name="Freeform 5"/>
            <p:cNvSpPr>
              <a:spLocks/>
            </p:cNvSpPr>
            <p:nvPr/>
          </p:nvSpPr>
          <p:spPr bwMode="auto">
            <a:xfrm>
              <a:off x="793" y="1480"/>
              <a:ext cx="1044" cy="998"/>
            </a:xfrm>
            <a:custGeom>
              <a:avLst/>
              <a:gdLst>
                <a:gd name="T0" fmla="*/ 0 w 1044"/>
                <a:gd name="T1" fmla="*/ 998 h 998"/>
                <a:gd name="T2" fmla="*/ 0 w 1044"/>
                <a:gd name="T3" fmla="*/ 0 h 998"/>
                <a:gd name="T4" fmla="*/ 1044 w 1044"/>
                <a:gd name="T5" fmla="*/ 544 h 998"/>
                <a:gd name="T6" fmla="*/ 1044 w 1044"/>
                <a:gd name="T7" fmla="*/ 998 h 998"/>
                <a:gd name="T8" fmla="*/ 0 w 1044"/>
                <a:gd name="T9" fmla="*/ 998 h 9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44"/>
                <a:gd name="T16" fmla="*/ 0 h 998"/>
                <a:gd name="T17" fmla="*/ 1044 w 1044"/>
                <a:gd name="T18" fmla="*/ 998 h 99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44" h="998">
                  <a:moveTo>
                    <a:pt x="0" y="998"/>
                  </a:moveTo>
                  <a:lnTo>
                    <a:pt x="0" y="0"/>
                  </a:lnTo>
                  <a:lnTo>
                    <a:pt x="1044" y="544"/>
                  </a:lnTo>
                  <a:lnTo>
                    <a:pt x="1044" y="998"/>
                  </a:lnTo>
                  <a:lnTo>
                    <a:pt x="0" y="998"/>
                  </a:lnTo>
                  <a:close/>
                </a:path>
              </a:pathLst>
            </a:cu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10310" name="Group 6"/>
          <p:cNvGrpSpPr>
            <a:grpSpLocks/>
          </p:cNvGrpSpPr>
          <p:nvPr/>
        </p:nvGrpSpPr>
        <p:grpSpPr bwMode="auto">
          <a:xfrm>
            <a:off x="3289300" y="1341438"/>
            <a:ext cx="2362200" cy="2209800"/>
            <a:chOff x="349" y="1086"/>
            <a:chExt cx="1488" cy="1392"/>
          </a:xfrm>
        </p:grpSpPr>
        <p:sp>
          <p:nvSpPr>
            <p:cNvPr id="610311" name="Rectangle 7"/>
            <p:cNvSpPr>
              <a:spLocks noChangeArrowheads="1"/>
            </p:cNvSpPr>
            <p:nvPr/>
          </p:nvSpPr>
          <p:spPr bwMode="auto">
            <a:xfrm>
              <a:off x="349" y="1086"/>
              <a:ext cx="1488" cy="1392"/>
            </a:xfrm>
            <a:prstGeom prst="rect">
              <a:avLst/>
            </a:prstGeom>
            <a:solidFill>
              <a:schemeClr val="bg2"/>
            </a:solidFill>
            <a:ln w="38100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1" lang="zh-TW" altLang="zh-TW" sz="1800"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10312" name="Freeform 8"/>
            <p:cNvSpPr>
              <a:spLocks/>
            </p:cNvSpPr>
            <p:nvPr/>
          </p:nvSpPr>
          <p:spPr bwMode="auto">
            <a:xfrm>
              <a:off x="793" y="1480"/>
              <a:ext cx="1044" cy="998"/>
            </a:xfrm>
            <a:custGeom>
              <a:avLst/>
              <a:gdLst>
                <a:gd name="T0" fmla="*/ 0 w 1044"/>
                <a:gd name="T1" fmla="*/ 998 h 998"/>
                <a:gd name="T2" fmla="*/ 0 w 1044"/>
                <a:gd name="T3" fmla="*/ 0 h 998"/>
                <a:gd name="T4" fmla="*/ 1044 w 1044"/>
                <a:gd name="T5" fmla="*/ 544 h 998"/>
                <a:gd name="T6" fmla="*/ 1044 w 1044"/>
                <a:gd name="T7" fmla="*/ 998 h 998"/>
                <a:gd name="T8" fmla="*/ 0 w 1044"/>
                <a:gd name="T9" fmla="*/ 998 h 9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44"/>
                <a:gd name="T16" fmla="*/ 0 h 998"/>
                <a:gd name="T17" fmla="*/ 1044 w 1044"/>
                <a:gd name="T18" fmla="*/ 998 h 99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44" h="998">
                  <a:moveTo>
                    <a:pt x="0" y="998"/>
                  </a:moveTo>
                  <a:lnTo>
                    <a:pt x="0" y="0"/>
                  </a:lnTo>
                  <a:lnTo>
                    <a:pt x="1044" y="544"/>
                  </a:lnTo>
                  <a:lnTo>
                    <a:pt x="1044" y="998"/>
                  </a:lnTo>
                  <a:lnTo>
                    <a:pt x="0" y="998"/>
                  </a:lnTo>
                  <a:close/>
                </a:path>
              </a:pathLst>
            </a:cu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10313" name="Group 9"/>
          <p:cNvGrpSpPr>
            <a:grpSpLocks/>
          </p:cNvGrpSpPr>
          <p:nvPr/>
        </p:nvGrpSpPr>
        <p:grpSpPr bwMode="auto">
          <a:xfrm>
            <a:off x="6026150" y="1341438"/>
            <a:ext cx="2362200" cy="2209800"/>
            <a:chOff x="349" y="1086"/>
            <a:chExt cx="1488" cy="1392"/>
          </a:xfrm>
        </p:grpSpPr>
        <p:sp>
          <p:nvSpPr>
            <p:cNvPr id="610314" name="Rectangle 10"/>
            <p:cNvSpPr>
              <a:spLocks noChangeArrowheads="1"/>
            </p:cNvSpPr>
            <p:nvPr/>
          </p:nvSpPr>
          <p:spPr bwMode="auto">
            <a:xfrm>
              <a:off x="349" y="1086"/>
              <a:ext cx="1488" cy="1392"/>
            </a:xfrm>
            <a:prstGeom prst="rect">
              <a:avLst/>
            </a:prstGeom>
            <a:solidFill>
              <a:schemeClr val="bg2"/>
            </a:solidFill>
            <a:ln w="38100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1" lang="zh-TW" altLang="zh-TW" sz="1800"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10315" name="Freeform 11"/>
            <p:cNvSpPr>
              <a:spLocks/>
            </p:cNvSpPr>
            <p:nvPr/>
          </p:nvSpPr>
          <p:spPr bwMode="auto">
            <a:xfrm>
              <a:off x="793" y="1480"/>
              <a:ext cx="1044" cy="998"/>
            </a:xfrm>
            <a:custGeom>
              <a:avLst/>
              <a:gdLst>
                <a:gd name="T0" fmla="*/ 0 w 1044"/>
                <a:gd name="T1" fmla="*/ 998 h 998"/>
                <a:gd name="T2" fmla="*/ 0 w 1044"/>
                <a:gd name="T3" fmla="*/ 0 h 998"/>
                <a:gd name="T4" fmla="*/ 1044 w 1044"/>
                <a:gd name="T5" fmla="*/ 544 h 998"/>
                <a:gd name="T6" fmla="*/ 1044 w 1044"/>
                <a:gd name="T7" fmla="*/ 998 h 998"/>
                <a:gd name="T8" fmla="*/ 0 w 1044"/>
                <a:gd name="T9" fmla="*/ 998 h 9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44"/>
                <a:gd name="T16" fmla="*/ 0 h 998"/>
                <a:gd name="T17" fmla="*/ 1044 w 1044"/>
                <a:gd name="T18" fmla="*/ 998 h 99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44" h="998">
                  <a:moveTo>
                    <a:pt x="0" y="998"/>
                  </a:moveTo>
                  <a:lnTo>
                    <a:pt x="0" y="0"/>
                  </a:lnTo>
                  <a:lnTo>
                    <a:pt x="1044" y="544"/>
                  </a:lnTo>
                  <a:lnTo>
                    <a:pt x="1044" y="998"/>
                  </a:lnTo>
                  <a:lnTo>
                    <a:pt x="0" y="998"/>
                  </a:lnTo>
                  <a:close/>
                </a:path>
              </a:pathLst>
            </a:cu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0316" name="Rectangle 12"/>
          <p:cNvSpPr>
            <a:spLocks noChangeArrowheads="1"/>
          </p:cNvSpPr>
          <p:nvPr/>
        </p:nvSpPr>
        <p:spPr bwMode="auto">
          <a:xfrm>
            <a:off x="611188" y="3789363"/>
            <a:ext cx="647700" cy="647700"/>
          </a:xfrm>
          <a:prstGeom prst="rect">
            <a:avLst/>
          </a:prstGeom>
          <a:solidFill>
            <a:schemeClr val="tx1"/>
          </a:solidFill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TW" altLang="en-US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610317" name="Rectangle 13"/>
          <p:cNvSpPr>
            <a:spLocks noChangeArrowheads="1"/>
          </p:cNvSpPr>
          <p:nvPr/>
        </p:nvSpPr>
        <p:spPr bwMode="auto">
          <a:xfrm>
            <a:off x="1403350" y="3789363"/>
            <a:ext cx="647700" cy="647700"/>
          </a:xfrm>
          <a:prstGeom prst="rect">
            <a:avLst/>
          </a:prstGeom>
          <a:solidFill>
            <a:schemeClr val="tx1"/>
          </a:solidFill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TW" altLang="en-US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610318" name="Rectangle 14"/>
          <p:cNvSpPr>
            <a:spLocks noChangeArrowheads="1"/>
          </p:cNvSpPr>
          <p:nvPr/>
        </p:nvSpPr>
        <p:spPr bwMode="auto">
          <a:xfrm>
            <a:off x="2195513" y="3789363"/>
            <a:ext cx="647700" cy="647700"/>
          </a:xfrm>
          <a:prstGeom prst="rect">
            <a:avLst/>
          </a:prstGeom>
          <a:solidFill>
            <a:schemeClr val="tx1"/>
          </a:solidFill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TW" altLang="en-US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610319" name="Text Box 15"/>
          <p:cNvSpPr txBox="1">
            <a:spLocks noChangeArrowheads="1"/>
          </p:cNvSpPr>
          <p:nvPr/>
        </p:nvSpPr>
        <p:spPr bwMode="auto">
          <a:xfrm>
            <a:off x="1258888" y="5589588"/>
            <a:ext cx="749300" cy="51911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kumimoji="1" lang="en-US" altLang="zh-TW" sz="2800">
                <a:latin typeface="Trebuchet MS" pitchFamily="34" charset="0"/>
                <a:ea typeface="新細明體" pitchFamily="18" charset="-120"/>
              </a:rPr>
              <a:t>flat</a:t>
            </a:r>
          </a:p>
        </p:txBody>
      </p:sp>
      <p:sp>
        <p:nvSpPr>
          <p:cNvPr id="582672" name="Rectangle 16"/>
          <p:cNvSpPr>
            <a:spLocks noChangeArrowheads="1"/>
          </p:cNvSpPr>
          <p:nvPr/>
        </p:nvSpPr>
        <p:spPr bwMode="auto">
          <a:xfrm>
            <a:off x="6410325" y="1628775"/>
            <a:ext cx="647700" cy="647700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TW" altLang="en-US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grpSp>
        <p:nvGrpSpPr>
          <p:cNvPr id="610321" name="Group 17"/>
          <p:cNvGrpSpPr>
            <a:grpSpLocks/>
          </p:cNvGrpSpPr>
          <p:nvPr/>
        </p:nvGrpSpPr>
        <p:grpSpPr bwMode="auto">
          <a:xfrm>
            <a:off x="3419475" y="3789363"/>
            <a:ext cx="647700" cy="647700"/>
            <a:chOff x="2154" y="2387"/>
            <a:chExt cx="408" cy="408"/>
          </a:xfrm>
        </p:grpSpPr>
        <p:sp>
          <p:nvSpPr>
            <p:cNvPr id="610322" name="Rectangle 18"/>
            <p:cNvSpPr>
              <a:spLocks noChangeArrowheads="1"/>
            </p:cNvSpPr>
            <p:nvPr/>
          </p:nvSpPr>
          <p:spPr bwMode="auto">
            <a:xfrm>
              <a:off x="2154" y="2387"/>
              <a:ext cx="408" cy="408"/>
            </a:xfrm>
            <a:prstGeom prst="rect">
              <a:avLst/>
            </a:prstGeom>
            <a:solidFill>
              <a:schemeClr val="bg2"/>
            </a:solidFill>
            <a:ln w="2857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10323" name="Rectangle 19"/>
            <p:cNvSpPr>
              <a:spLocks noChangeArrowheads="1"/>
            </p:cNvSpPr>
            <p:nvPr/>
          </p:nvSpPr>
          <p:spPr bwMode="auto">
            <a:xfrm>
              <a:off x="2358" y="2399"/>
              <a:ext cx="204" cy="396"/>
            </a:xfrm>
            <a:prstGeom prst="rect">
              <a:avLst/>
            </a:prstGeom>
            <a:solidFill>
              <a:schemeClr val="tx1"/>
            </a:solidFill>
            <a:ln w="2857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</p:grpSp>
      <p:grpSp>
        <p:nvGrpSpPr>
          <p:cNvPr id="610324" name="Group 20"/>
          <p:cNvGrpSpPr>
            <a:grpSpLocks/>
          </p:cNvGrpSpPr>
          <p:nvPr/>
        </p:nvGrpSpPr>
        <p:grpSpPr bwMode="auto">
          <a:xfrm>
            <a:off x="4211638" y="3789363"/>
            <a:ext cx="647700" cy="647700"/>
            <a:chOff x="2653" y="2387"/>
            <a:chExt cx="408" cy="408"/>
          </a:xfrm>
        </p:grpSpPr>
        <p:sp>
          <p:nvSpPr>
            <p:cNvPr id="610325" name="Rectangle 21"/>
            <p:cNvSpPr>
              <a:spLocks noChangeArrowheads="1"/>
            </p:cNvSpPr>
            <p:nvPr/>
          </p:nvSpPr>
          <p:spPr bwMode="auto">
            <a:xfrm>
              <a:off x="2653" y="2387"/>
              <a:ext cx="408" cy="408"/>
            </a:xfrm>
            <a:prstGeom prst="rect">
              <a:avLst/>
            </a:prstGeom>
            <a:solidFill>
              <a:schemeClr val="bg2"/>
            </a:solidFill>
            <a:ln w="2857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10326" name="Rectangle 22"/>
            <p:cNvSpPr>
              <a:spLocks noChangeArrowheads="1"/>
            </p:cNvSpPr>
            <p:nvPr/>
          </p:nvSpPr>
          <p:spPr bwMode="auto">
            <a:xfrm>
              <a:off x="2660" y="2399"/>
              <a:ext cx="392" cy="396"/>
            </a:xfrm>
            <a:prstGeom prst="rect">
              <a:avLst/>
            </a:prstGeom>
            <a:solidFill>
              <a:schemeClr val="tx1"/>
            </a:solidFill>
            <a:ln w="2857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</p:grpSp>
      <p:sp>
        <p:nvSpPr>
          <p:cNvPr id="610327" name="Text Box 23"/>
          <p:cNvSpPr txBox="1">
            <a:spLocks noChangeArrowheads="1"/>
          </p:cNvSpPr>
          <p:nvPr/>
        </p:nvSpPr>
        <p:spPr bwMode="auto">
          <a:xfrm>
            <a:off x="4084638" y="5589588"/>
            <a:ext cx="947737" cy="51911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kumimoji="1" lang="en-US" altLang="zh-TW" sz="2800">
                <a:latin typeface="Trebuchet MS" pitchFamily="34" charset="0"/>
                <a:ea typeface="新細明體" pitchFamily="18" charset="-120"/>
              </a:rPr>
              <a:t>edge</a:t>
            </a:r>
          </a:p>
        </p:txBody>
      </p:sp>
      <p:grpSp>
        <p:nvGrpSpPr>
          <p:cNvPr id="610328" name="Group 24"/>
          <p:cNvGrpSpPr>
            <a:grpSpLocks/>
          </p:cNvGrpSpPr>
          <p:nvPr/>
        </p:nvGrpSpPr>
        <p:grpSpPr bwMode="auto">
          <a:xfrm>
            <a:off x="3419475" y="4581525"/>
            <a:ext cx="647700" cy="647700"/>
            <a:chOff x="2154" y="2886"/>
            <a:chExt cx="408" cy="408"/>
          </a:xfrm>
        </p:grpSpPr>
        <p:sp>
          <p:nvSpPr>
            <p:cNvPr id="610329" name="Rectangle 25"/>
            <p:cNvSpPr>
              <a:spLocks noChangeArrowheads="1"/>
            </p:cNvSpPr>
            <p:nvPr/>
          </p:nvSpPr>
          <p:spPr bwMode="auto">
            <a:xfrm>
              <a:off x="2154" y="2886"/>
              <a:ext cx="408" cy="408"/>
            </a:xfrm>
            <a:prstGeom prst="rect">
              <a:avLst/>
            </a:prstGeom>
            <a:solidFill>
              <a:schemeClr val="bg2"/>
            </a:solidFill>
            <a:ln w="2857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10330" name="Rectangle 26"/>
            <p:cNvSpPr>
              <a:spLocks noChangeArrowheads="1"/>
            </p:cNvSpPr>
            <p:nvPr/>
          </p:nvSpPr>
          <p:spPr bwMode="auto">
            <a:xfrm>
              <a:off x="2358" y="2898"/>
              <a:ext cx="204" cy="396"/>
            </a:xfrm>
            <a:prstGeom prst="rect">
              <a:avLst/>
            </a:prstGeom>
            <a:solidFill>
              <a:schemeClr val="tx1"/>
            </a:solidFill>
            <a:ln w="2857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</p:grpSp>
      <p:grpSp>
        <p:nvGrpSpPr>
          <p:cNvPr id="8" name="Group 35"/>
          <p:cNvGrpSpPr>
            <a:grpSpLocks/>
          </p:cNvGrpSpPr>
          <p:nvPr/>
        </p:nvGrpSpPr>
        <p:grpSpPr bwMode="auto">
          <a:xfrm>
            <a:off x="6229350" y="3789363"/>
            <a:ext cx="647700" cy="647700"/>
            <a:chOff x="3924" y="2387"/>
            <a:chExt cx="408" cy="408"/>
          </a:xfrm>
        </p:grpSpPr>
        <p:sp>
          <p:nvSpPr>
            <p:cNvPr id="610332" name="Rectangle 28"/>
            <p:cNvSpPr>
              <a:spLocks noChangeArrowheads="1"/>
            </p:cNvSpPr>
            <p:nvPr/>
          </p:nvSpPr>
          <p:spPr bwMode="auto">
            <a:xfrm>
              <a:off x="3924" y="2387"/>
              <a:ext cx="408" cy="408"/>
            </a:xfrm>
            <a:prstGeom prst="rect">
              <a:avLst/>
            </a:prstGeom>
            <a:solidFill>
              <a:schemeClr val="bg2"/>
            </a:solidFill>
            <a:ln w="2857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10333" name="Freeform 32"/>
            <p:cNvSpPr>
              <a:spLocks/>
            </p:cNvSpPr>
            <p:nvPr/>
          </p:nvSpPr>
          <p:spPr bwMode="auto">
            <a:xfrm>
              <a:off x="4109" y="2552"/>
              <a:ext cx="201" cy="221"/>
            </a:xfrm>
            <a:custGeom>
              <a:avLst/>
              <a:gdLst>
                <a:gd name="T0" fmla="*/ 0 w 1044"/>
                <a:gd name="T1" fmla="*/ 0 h 998"/>
                <a:gd name="T2" fmla="*/ 0 w 1044"/>
                <a:gd name="T3" fmla="*/ 0 h 998"/>
                <a:gd name="T4" fmla="*/ 0 w 1044"/>
                <a:gd name="T5" fmla="*/ 0 h 998"/>
                <a:gd name="T6" fmla="*/ 0 w 1044"/>
                <a:gd name="T7" fmla="*/ 0 h 998"/>
                <a:gd name="T8" fmla="*/ 0 w 1044"/>
                <a:gd name="T9" fmla="*/ 0 h 9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44"/>
                <a:gd name="T16" fmla="*/ 0 h 998"/>
                <a:gd name="T17" fmla="*/ 1044 w 1044"/>
                <a:gd name="T18" fmla="*/ 998 h 99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44" h="998">
                  <a:moveTo>
                    <a:pt x="0" y="998"/>
                  </a:moveTo>
                  <a:lnTo>
                    <a:pt x="0" y="0"/>
                  </a:lnTo>
                  <a:lnTo>
                    <a:pt x="1044" y="544"/>
                  </a:lnTo>
                  <a:lnTo>
                    <a:pt x="1044" y="998"/>
                  </a:lnTo>
                  <a:lnTo>
                    <a:pt x="0" y="998"/>
                  </a:lnTo>
                  <a:close/>
                </a:path>
              </a:pathLst>
            </a:cu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" name="Group 45"/>
          <p:cNvGrpSpPr>
            <a:grpSpLocks/>
          </p:cNvGrpSpPr>
          <p:nvPr/>
        </p:nvGrpSpPr>
        <p:grpSpPr bwMode="auto">
          <a:xfrm>
            <a:off x="6227763" y="4581525"/>
            <a:ext cx="647700" cy="647700"/>
            <a:chOff x="3923" y="2886"/>
            <a:chExt cx="408" cy="408"/>
          </a:xfrm>
        </p:grpSpPr>
        <p:sp>
          <p:nvSpPr>
            <p:cNvPr id="610335" name="Rectangle 33"/>
            <p:cNvSpPr>
              <a:spLocks noChangeArrowheads="1"/>
            </p:cNvSpPr>
            <p:nvPr/>
          </p:nvSpPr>
          <p:spPr bwMode="auto">
            <a:xfrm>
              <a:off x="3923" y="2886"/>
              <a:ext cx="408" cy="408"/>
            </a:xfrm>
            <a:prstGeom prst="rect">
              <a:avLst/>
            </a:prstGeom>
            <a:solidFill>
              <a:schemeClr val="bg2"/>
            </a:solidFill>
            <a:ln w="2857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10336" name="Freeform 34"/>
            <p:cNvSpPr>
              <a:spLocks/>
            </p:cNvSpPr>
            <p:nvPr/>
          </p:nvSpPr>
          <p:spPr bwMode="auto">
            <a:xfrm>
              <a:off x="4108" y="2906"/>
              <a:ext cx="201" cy="221"/>
            </a:xfrm>
            <a:custGeom>
              <a:avLst/>
              <a:gdLst>
                <a:gd name="T0" fmla="*/ 0 w 1044"/>
                <a:gd name="T1" fmla="*/ 0 h 998"/>
                <a:gd name="T2" fmla="*/ 0 w 1044"/>
                <a:gd name="T3" fmla="*/ 0 h 998"/>
                <a:gd name="T4" fmla="*/ 0 w 1044"/>
                <a:gd name="T5" fmla="*/ 0 h 998"/>
                <a:gd name="T6" fmla="*/ 0 w 1044"/>
                <a:gd name="T7" fmla="*/ 0 h 998"/>
                <a:gd name="T8" fmla="*/ 0 w 1044"/>
                <a:gd name="T9" fmla="*/ 0 h 9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44"/>
                <a:gd name="T16" fmla="*/ 0 h 998"/>
                <a:gd name="T17" fmla="*/ 1044 w 1044"/>
                <a:gd name="T18" fmla="*/ 998 h 99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44" h="998">
                  <a:moveTo>
                    <a:pt x="0" y="998"/>
                  </a:moveTo>
                  <a:lnTo>
                    <a:pt x="0" y="0"/>
                  </a:lnTo>
                  <a:lnTo>
                    <a:pt x="1044" y="544"/>
                  </a:lnTo>
                  <a:lnTo>
                    <a:pt x="1044" y="998"/>
                  </a:lnTo>
                  <a:lnTo>
                    <a:pt x="0" y="998"/>
                  </a:lnTo>
                  <a:close/>
                </a:path>
              </a:pathLst>
            </a:cu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337" name="Rectangle 36"/>
            <p:cNvSpPr>
              <a:spLocks noChangeArrowheads="1"/>
            </p:cNvSpPr>
            <p:nvPr/>
          </p:nvSpPr>
          <p:spPr bwMode="auto">
            <a:xfrm>
              <a:off x="4096" y="3106"/>
              <a:ext cx="223" cy="181"/>
            </a:xfrm>
            <a:prstGeom prst="rect">
              <a:avLst/>
            </a:prstGeom>
            <a:solidFill>
              <a:schemeClr val="tx1"/>
            </a:solidFill>
            <a:ln w="2857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</p:grpSp>
      <p:sp>
        <p:nvSpPr>
          <p:cNvPr id="582697" name="Text Box 41"/>
          <p:cNvSpPr txBox="1">
            <a:spLocks noChangeArrowheads="1"/>
          </p:cNvSpPr>
          <p:nvPr/>
        </p:nvSpPr>
        <p:spPr bwMode="auto">
          <a:xfrm>
            <a:off x="6011863" y="5373688"/>
            <a:ext cx="2378075" cy="94615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kumimoji="1" lang="en-US" altLang="zh-TW" sz="2800">
                <a:latin typeface="Trebuchet MS" pitchFamily="34" charset="0"/>
                <a:ea typeface="新細明體" pitchFamily="18" charset="-120"/>
              </a:rPr>
              <a:t>corner</a:t>
            </a:r>
          </a:p>
          <a:p>
            <a:pPr algn="ctr"/>
            <a:r>
              <a:rPr kumimoji="1" lang="en-US" altLang="zh-TW" sz="2800">
                <a:latin typeface="Trebuchet MS" pitchFamily="34" charset="0"/>
                <a:ea typeface="新細明體" pitchFamily="18" charset="-120"/>
              </a:rPr>
              <a:t>isolated point</a:t>
            </a:r>
          </a:p>
        </p:txBody>
      </p:sp>
      <p:grpSp>
        <p:nvGrpSpPr>
          <p:cNvPr id="10" name="Group 44"/>
          <p:cNvGrpSpPr>
            <a:grpSpLocks/>
          </p:cNvGrpSpPr>
          <p:nvPr/>
        </p:nvGrpSpPr>
        <p:grpSpPr bwMode="auto">
          <a:xfrm>
            <a:off x="7015163" y="4572000"/>
            <a:ext cx="647700" cy="647700"/>
            <a:chOff x="4419" y="2880"/>
            <a:chExt cx="408" cy="408"/>
          </a:xfrm>
        </p:grpSpPr>
        <p:sp>
          <p:nvSpPr>
            <p:cNvPr id="610340" name="Rectangle 37"/>
            <p:cNvSpPr>
              <a:spLocks noChangeArrowheads="1"/>
            </p:cNvSpPr>
            <p:nvPr/>
          </p:nvSpPr>
          <p:spPr bwMode="auto">
            <a:xfrm>
              <a:off x="4419" y="2880"/>
              <a:ext cx="408" cy="408"/>
            </a:xfrm>
            <a:prstGeom prst="rect">
              <a:avLst/>
            </a:prstGeom>
            <a:solidFill>
              <a:schemeClr val="bg2"/>
            </a:solidFill>
            <a:ln w="2857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10341" name="Freeform 38"/>
            <p:cNvSpPr>
              <a:spLocks/>
            </p:cNvSpPr>
            <p:nvPr/>
          </p:nvSpPr>
          <p:spPr bwMode="auto">
            <a:xfrm>
              <a:off x="4437" y="2893"/>
              <a:ext cx="201" cy="221"/>
            </a:xfrm>
            <a:custGeom>
              <a:avLst/>
              <a:gdLst>
                <a:gd name="T0" fmla="*/ 0 w 1044"/>
                <a:gd name="T1" fmla="*/ 0 h 998"/>
                <a:gd name="T2" fmla="*/ 0 w 1044"/>
                <a:gd name="T3" fmla="*/ 0 h 998"/>
                <a:gd name="T4" fmla="*/ 0 w 1044"/>
                <a:gd name="T5" fmla="*/ 0 h 998"/>
                <a:gd name="T6" fmla="*/ 0 w 1044"/>
                <a:gd name="T7" fmla="*/ 0 h 998"/>
                <a:gd name="T8" fmla="*/ 0 w 1044"/>
                <a:gd name="T9" fmla="*/ 0 h 9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44"/>
                <a:gd name="T16" fmla="*/ 0 h 998"/>
                <a:gd name="T17" fmla="*/ 1044 w 1044"/>
                <a:gd name="T18" fmla="*/ 998 h 99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44" h="998">
                  <a:moveTo>
                    <a:pt x="0" y="998"/>
                  </a:moveTo>
                  <a:lnTo>
                    <a:pt x="0" y="0"/>
                  </a:lnTo>
                  <a:lnTo>
                    <a:pt x="1044" y="544"/>
                  </a:lnTo>
                  <a:lnTo>
                    <a:pt x="1044" y="998"/>
                  </a:lnTo>
                  <a:lnTo>
                    <a:pt x="0" y="998"/>
                  </a:lnTo>
                  <a:close/>
                </a:path>
              </a:pathLst>
            </a:cu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0342" name="Rectangle 39"/>
            <p:cNvSpPr>
              <a:spLocks noChangeArrowheads="1"/>
            </p:cNvSpPr>
            <p:nvPr/>
          </p:nvSpPr>
          <p:spPr bwMode="auto">
            <a:xfrm>
              <a:off x="4428" y="3113"/>
              <a:ext cx="391" cy="168"/>
            </a:xfrm>
            <a:prstGeom prst="rect">
              <a:avLst/>
            </a:prstGeom>
            <a:solidFill>
              <a:schemeClr val="tx1"/>
            </a:solidFill>
            <a:ln w="2857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10343" name="Freeform 43"/>
            <p:cNvSpPr>
              <a:spLocks/>
            </p:cNvSpPr>
            <p:nvPr/>
          </p:nvSpPr>
          <p:spPr bwMode="auto">
            <a:xfrm>
              <a:off x="4609" y="2995"/>
              <a:ext cx="201" cy="221"/>
            </a:xfrm>
            <a:custGeom>
              <a:avLst/>
              <a:gdLst>
                <a:gd name="T0" fmla="*/ 0 w 1044"/>
                <a:gd name="T1" fmla="*/ 0 h 998"/>
                <a:gd name="T2" fmla="*/ 0 w 1044"/>
                <a:gd name="T3" fmla="*/ 0 h 998"/>
                <a:gd name="T4" fmla="*/ 0 w 1044"/>
                <a:gd name="T5" fmla="*/ 0 h 998"/>
                <a:gd name="T6" fmla="*/ 0 w 1044"/>
                <a:gd name="T7" fmla="*/ 0 h 998"/>
                <a:gd name="T8" fmla="*/ 0 w 1044"/>
                <a:gd name="T9" fmla="*/ 0 h 9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44"/>
                <a:gd name="T16" fmla="*/ 0 h 998"/>
                <a:gd name="T17" fmla="*/ 1044 w 1044"/>
                <a:gd name="T18" fmla="*/ 998 h 99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44" h="998">
                  <a:moveTo>
                    <a:pt x="0" y="998"/>
                  </a:moveTo>
                  <a:lnTo>
                    <a:pt x="0" y="0"/>
                  </a:lnTo>
                  <a:lnTo>
                    <a:pt x="1044" y="544"/>
                  </a:lnTo>
                  <a:lnTo>
                    <a:pt x="1044" y="998"/>
                  </a:lnTo>
                  <a:lnTo>
                    <a:pt x="0" y="998"/>
                  </a:lnTo>
                  <a:close/>
                </a:path>
              </a:pathLst>
            </a:cu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2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43201E-6 L 2.77778E-7 0.04718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5826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.04718 L 0.03125 0.04718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5826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82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2672" grpId="0" animBg="1"/>
      <p:bldP spid="582672" grpId="1" animBg="1"/>
      <p:bldP spid="582672" grpId="2" animBg="1"/>
      <p:bldP spid="582697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04046A6A-CDD8-4B03-9439-67DC4188F514}" type="slidenum">
              <a:rPr lang="en-US">
                <a:solidFill>
                  <a:srgbClr val="A50021"/>
                </a:solidFill>
              </a:rPr>
              <a:pPr/>
              <a:t>110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78131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Feature matching</a:t>
            </a:r>
          </a:p>
        </p:txBody>
      </p:sp>
      <p:sp>
        <p:nvSpPr>
          <p:cNvPr id="78131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for a feature x, he found the closest feature x</a:t>
            </a:r>
            <a:r>
              <a:rPr lang="en-US" altLang="zh-TW" baseline="-25000" dirty="0">
                <a:ea typeface="新細明體" pitchFamily="18" charset="-120"/>
              </a:rPr>
              <a:t>1</a:t>
            </a:r>
            <a:r>
              <a:rPr lang="en-US" altLang="zh-TW" dirty="0">
                <a:ea typeface="新細明體" pitchFamily="18" charset="-120"/>
              </a:rPr>
              <a:t> </a:t>
            </a:r>
            <a:br>
              <a:rPr lang="en-US" altLang="zh-TW" dirty="0">
                <a:ea typeface="新細明體" pitchFamily="18" charset="-120"/>
              </a:rPr>
            </a:br>
            <a:r>
              <a:rPr lang="en-US" altLang="zh-TW" dirty="0">
                <a:ea typeface="新細明體" pitchFamily="18" charset="-120"/>
              </a:rPr>
              <a:t>and the second closest feature x</a:t>
            </a:r>
            <a:r>
              <a:rPr lang="en-US" altLang="zh-TW" baseline="-25000" dirty="0">
                <a:ea typeface="新細明體" pitchFamily="18" charset="-120"/>
              </a:rPr>
              <a:t>2</a:t>
            </a:r>
            <a:r>
              <a:rPr lang="en-US" altLang="zh-TW" dirty="0">
                <a:ea typeface="新細明體" pitchFamily="18" charset="-120"/>
              </a:rPr>
              <a:t>. If the distance ratio of d(x, </a:t>
            </a:r>
            <a:r>
              <a:rPr lang="en-US" altLang="zh-TW" dirty="0" smtClean="0">
                <a:ea typeface="新細明體" pitchFamily="18" charset="-120"/>
              </a:rPr>
              <a:t>x</a:t>
            </a:r>
            <a:r>
              <a:rPr lang="en-US" altLang="zh-TW" baseline="-25000" dirty="0">
                <a:ea typeface="新細明體" pitchFamily="18" charset="-120"/>
              </a:rPr>
              <a:t>2</a:t>
            </a:r>
            <a:r>
              <a:rPr lang="en-US" altLang="zh-TW" dirty="0" smtClean="0">
                <a:ea typeface="新細明體" pitchFamily="18" charset="-120"/>
              </a:rPr>
              <a:t>) </a:t>
            </a:r>
            <a:r>
              <a:rPr lang="en-US" altLang="zh-TW" dirty="0">
                <a:ea typeface="新細明體" pitchFamily="18" charset="-120"/>
              </a:rPr>
              <a:t>and d(x, x</a:t>
            </a:r>
            <a:r>
              <a:rPr lang="en-US" altLang="zh-TW" baseline="-25000" dirty="0">
                <a:ea typeface="新細明體" pitchFamily="18" charset="-120"/>
              </a:rPr>
              <a:t>1</a:t>
            </a:r>
            <a:r>
              <a:rPr lang="en-US" altLang="zh-TW" dirty="0">
                <a:ea typeface="新細明體" pitchFamily="18" charset="-120"/>
              </a:rPr>
              <a:t>) is smaller than 0.8, then it is accepted as a match.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326EBD47-D040-454E-B006-FC40BF5E22BF}" type="slidenum">
              <a:rPr lang="en-US">
                <a:solidFill>
                  <a:srgbClr val="A50021"/>
                </a:solidFill>
              </a:rPr>
              <a:pPr/>
              <a:t>111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7833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US" altLang="zh-TW" sz="3200" dirty="0" smtClean="0">
                <a:ea typeface="新細明體" pitchFamily="18" charset="-120"/>
              </a:rPr>
              <a:t>SIFT: Summary</a:t>
            </a:r>
            <a:br>
              <a:rPr lang="en-US" altLang="zh-TW" sz="3200" dirty="0" smtClean="0">
                <a:ea typeface="新細明體" pitchFamily="18" charset="-120"/>
              </a:rPr>
            </a:br>
            <a:r>
              <a:rPr lang="en-US" altLang="zh-TW" sz="2000" dirty="0" smtClean="0">
                <a:solidFill>
                  <a:srgbClr val="FF0000"/>
                </a:solidFill>
                <a:ea typeface="新細明體" pitchFamily="18" charset="-120"/>
              </a:rPr>
              <a:t>Create scale-space</a:t>
            </a:r>
            <a:endParaRPr lang="en-US" altLang="zh-TW" sz="3200" dirty="0">
              <a:solidFill>
                <a:srgbClr val="FF0000"/>
              </a:solidFill>
              <a:ea typeface="新細明體" pitchFamily="18" charset="-120"/>
            </a:endParaRPr>
          </a:p>
        </p:txBody>
      </p:sp>
      <p:pic>
        <p:nvPicPr>
          <p:cNvPr id="7833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217" y="1143000"/>
            <a:ext cx="7161212" cy="26946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78336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0217" y="3837651"/>
            <a:ext cx="5701992" cy="26839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01DFD403-2403-4195-8E9A-EBF40F651455}" type="slidenum">
              <a:rPr lang="en-US">
                <a:solidFill>
                  <a:srgbClr val="A50021"/>
                </a:solidFill>
              </a:rPr>
              <a:pPr/>
              <a:t>112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78541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US" altLang="zh-TW" sz="3200" dirty="0">
                <a:ea typeface="新細明體" pitchFamily="18" charset="-120"/>
              </a:rPr>
              <a:t>SIFT: Summary</a:t>
            </a:r>
            <a:br>
              <a:rPr lang="en-US" altLang="zh-TW" sz="3200" dirty="0">
                <a:ea typeface="新細明體" pitchFamily="18" charset="-120"/>
              </a:rPr>
            </a:br>
            <a:r>
              <a:rPr lang="en-US" altLang="zh-TW" sz="2000" dirty="0" smtClean="0">
                <a:solidFill>
                  <a:srgbClr val="FF0000"/>
                </a:solidFill>
                <a:ea typeface="新細明體" pitchFamily="18" charset="-120"/>
              </a:rPr>
              <a:t>Determine </a:t>
            </a:r>
            <a:r>
              <a:rPr lang="en-US" altLang="zh-TW" sz="2000" dirty="0" err="1" smtClean="0">
                <a:solidFill>
                  <a:srgbClr val="FF0000"/>
                </a:solidFill>
                <a:ea typeface="新細明體" pitchFamily="18" charset="-120"/>
              </a:rPr>
              <a:t>extrema</a:t>
            </a:r>
            <a:endParaRPr lang="en-US" altLang="zh-TW" sz="3200" dirty="0">
              <a:ea typeface="新細明體" pitchFamily="18" charset="-120"/>
            </a:endParaRPr>
          </a:p>
        </p:txBody>
      </p:sp>
      <p:pic>
        <p:nvPicPr>
          <p:cNvPr id="7854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59000" y="1600200"/>
            <a:ext cx="4876800" cy="4876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DE28FCF3-DE97-4235-9A5F-B1B7BF241393}" type="slidenum">
              <a:rPr lang="en-US">
                <a:solidFill>
                  <a:srgbClr val="A50021"/>
                </a:solidFill>
              </a:rPr>
              <a:pPr/>
              <a:t>113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78745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US" altLang="zh-TW" sz="3200" dirty="0">
                <a:ea typeface="新細明體" pitchFamily="18" charset="-120"/>
              </a:rPr>
              <a:t>SIFT: Summary</a:t>
            </a:r>
            <a:br>
              <a:rPr lang="en-US" altLang="zh-TW" sz="3200" dirty="0">
                <a:ea typeface="新細明體" pitchFamily="18" charset="-120"/>
              </a:rPr>
            </a:br>
            <a:r>
              <a:rPr lang="en-US" altLang="zh-TW" sz="2000" dirty="0" smtClean="0">
                <a:solidFill>
                  <a:srgbClr val="FF0000"/>
                </a:solidFill>
                <a:ea typeface="新細明體" pitchFamily="18" charset="-120"/>
              </a:rPr>
              <a:t>Remove low contrast points</a:t>
            </a:r>
            <a:endParaRPr lang="en-US" altLang="zh-TW" sz="3200" dirty="0">
              <a:ea typeface="新細明體" pitchFamily="18" charset="-120"/>
            </a:endParaRPr>
          </a:p>
        </p:txBody>
      </p:sp>
      <p:pic>
        <p:nvPicPr>
          <p:cNvPr id="7874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59000" y="1524000"/>
            <a:ext cx="4876800" cy="4876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9D554924-BEBA-45BB-84F6-7F18DFA75C4C}" type="slidenum">
              <a:rPr lang="en-US">
                <a:solidFill>
                  <a:srgbClr val="A50021"/>
                </a:solidFill>
              </a:rPr>
              <a:pPr/>
              <a:t>114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78950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US" altLang="zh-TW" sz="4400" dirty="0">
                <a:ea typeface="新細明體" pitchFamily="18" charset="-120"/>
              </a:rPr>
              <a:t>SIFT: </a:t>
            </a:r>
            <a:r>
              <a:rPr lang="en-US" altLang="zh-TW" sz="4400" dirty="0" smtClean="0">
                <a:ea typeface="新細明體" pitchFamily="18" charset="-120"/>
              </a:rPr>
              <a:t>Summary (</a:t>
            </a:r>
            <a:r>
              <a:rPr lang="en-US" altLang="zh-TW" sz="4400" dirty="0" err="1" smtClean="0">
                <a:ea typeface="新細明體" pitchFamily="18" charset="-120"/>
              </a:rPr>
              <a:t>Vfeat</a:t>
            </a:r>
            <a:r>
              <a:rPr lang="en-US" altLang="zh-TW" sz="4400" dirty="0" smtClean="0">
                <a:ea typeface="新細明體" pitchFamily="18" charset="-120"/>
              </a:rPr>
              <a:t>)</a:t>
            </a:r>
            <a:r>
              <a:rPr lang="en-US" altLang="zh-TW" sz="4400" dirty="0">
                <a:ea typeface="新細明體" pitchFamily="18" charset="-120"/>
              </a:rPr>
              <a:t/>
            </a:r>
            <a:br>
              <a:rPr lang="en-US" altLang="zh-TW" sz="4400" dirty="0">
                <a:ea typeface="新細明體" pitchFamily="18" charset="-120"/>
              </a:rPr>
            </a:br>
            <a:r>
              <a:rPr lang="en-US" altLang="zh-TW" sz="2000" dirty="0">
                <a:solidFill>
                  <a:srgbClr val="FF0000"/>
                </a:solidFill>
                <a:ea typeface="新細明體" pitchFamily="18" charset="-120"/>
              </a:rPr>
              <a:t>Remove </a:t>
            </a:r>
            <a:r>
              <a:rPr lang="en-US" altLang="zh-TW" sz="2000" dirty="0" smtClean="0">
                <a:solidFill>
                  <a:srgbClr val="FF0000"/>
                </a:solidFill>
                <a:ea typeface="新細明體" pitchFamily="18" charset="-120"/>
              </a:rPr>
              <a:t>edge points</a:t>
            </a:r>
            <a:endParaRPr lang="en-US" altLang="zh-TW" sz="3200" dirty="0">
              <a:ea typeface="新細明體" pitchFamily="18" charset="-120"/>
            </a:endParaRPr>
          </a:p>
        </p:txBody>
      </p:sp>
      <p:pic>
        <p:nvPicPr>
          <p:cNvPr id="7895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59000" y="1524000"/>
            <a:ext cx="4876800" cy="4876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04989D96-8FF8-4FCE-808B-6A1A54699CFF}" type="slidenum">
              <a:rPr lang="en-US">
                <a:solidFill>
                  <a:srgbClr val="A50021"/>
                </a:solidFill>
              </a:rPr>
              <a:pPr/>
              <a:t>115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79155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US" altLang="zh-TW" sz="4400" dirty="0">
                <a:ea typeface="新細明體" pitchFamily="18" charset="-120"/>
              </a:rPr>
              <a:t>SIFT: Summary</a:t>
            </a:r>
            <a:br>
              <a:rPr lang="en-US" altLang="zh-TW" sz="4400" dirty="0">
                <a:ea typeface="新細明體" pitchFamily="18" charset="-120"/>
              </a:rPr>
            </a:br>
            <a:r>
              <a:rPr lang="en-US" altLang="zh-TW" sz="2000" dirty="0" smtClean="0">
                <a:solidFill>
                  <a:srgbClr val="FF0000"/>
                </a:solidFill>
                <a:ea typeface="新細明體" pitchFamily="18" charset="-120"/>
              </a:rPr>
              <a:t>Generate descriptor</a:t>
            </a:r>
            <a:endParaRPr lang="en-US" altLang="zh-TW" sz="3200" dirty="0">
              <a:ea typeface="新細明體" pitchFamily="18" charset="-120"/>
            </a:endParaRPr>
          </a:p>
        </p:txBody>
      </p:sp>
      <p:pic>
        <p:nvPicPr>
          <p:cNvPr id="7915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62629" y="1447800"/>
            <a:ext cx="4876800" cy="4876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SURF</a:t>
            </a:r>
            <a:br>
              <a:rPr lang="en-US" dirty="0" smtClean="0"/>
            </a:br>
            <a:r>
              <a:rPr lang="en-US" altLang="en-US" dirty="0"/>
              <a:t>Speeded Up Robust Features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245225"/>
            <a:ext cx="2133600" cy="476250"/>
          </a:xfrm>
          <a:prstGeom prst="rect">
            <a:avLst/>
          </a:prstGeom>
        </p:spPr>
        <p:txBody>
          <a:bodyPr/>
          <a:lstStyle/>
          <a:p>
            <a:fld id="{FD07E77D-9815-4390-9CC6-C5C72615EE70}" type="slidenum">
              <a:rPr lang="zh-TW" altLang="en-US"/>
              <a:pPr/>
              <a:t>116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0134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533400"/>
            <a:ext cx="7772400" cy="1143000"/>
          </a:xfrm>
        </p:spPr>
        <p:txBody>
          <a:bodyPr lIns="91440" tIns="45720" rIns="91440" bIns="45720"/>
          <a:lstStyle/>
          <a:p>
            <a:r>
              <a:rPr lang="en-US" altLang="en-US" dirty="0" smtClean="0"/>
              <a:t>SURF: Speeded Up Robust Features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62000" y="1676400"/>
            <a:ext cx="8001000" cy="4114800"/>
          </a:xfrm>
        </p:spPr>
        <p:txBody>
          <a:bodyPr lIns="91440" tIns="45720" rIns="91440" bIns="45720"/>
          <a:lstStyle/>
          <a:p>
            <a:pPr>
              <a:lnSpc>
                <a:spcPct val="90000"/>
              </a:lnSpc>
              <a:defRPr/>
            </a:pPr>
            <a:r>
              <a:rPr lang="en-US" sz="2800" dirty="0" smtClean="0"/>
              <a:t>Speed-up computations by fast approximation of   (</a:t>
            </a:r>
            <a:r>
              <a:rPr lang="en-US" sz="2800" dirty="0" err="1" smtClean="0"/>
              <a:t>i</a:t>
            </a:r>
            <a:r>
              <a:rPr lang="en-US" sz="2800" dirty="0" smtClean="0"/>
              <a:t>) Hessian matrix and (ii) descriptor using “integral  images”.</a:t>
            </a:r>
          </a:p>
          <a:p>
            <a:pPr>
              <a:lnSpc>
                <a:spcPct val="90000"/>
              </a:lnSpc>
              <a:defRPr/>
            </a:pPr>
            <a:endParaRPr lang="en-US" sz="2800" dirty="0" smtClean="0"/>
          </a:p>
          <a:p>
            <a:pPr>
              <a:lnSpc>
                <a:spcPct val="90000"/>
              </a:lnSpc>
              <a:defRPr/>
            </a:pPr>
            <a:endParaRPr lang="en-US" sz="2800" dirty="0" smtClean="0"/>
          </a:p>
          <a:p>
            <a:pPr>
              <a:lnSpc>
                <a:spcPct val="90000"/>
              </a:lnSpc>
              <a:defRPr/>
            </a:pPr>
            <a:endParaRPr lang="en-US" sz="2800" dirty="0" smtClean="0"/>
          </a:p>
          <a:p>
            <a:pPr marL="0" indent="0">
              <a:lnSpc>
                <a:spcPct val="90000"/>
              </a:lnSpc>
              <a:buFontTx/>
              <a:buNone/>
              <a:defRPr/>
            </a:pPr>
            <a:endParaRPr lang="en-US" sz="2800" dirty="0"/>
          </a:p>
          <a:p>
            <a:pPr>
              <a:lnSpc>
                <a:spcPct val="90000"/>
              </a:lnSpc>
              <a:defRPr/>
            </a:pPr>
            <a:r>
              <a:rPr lang="en-US" sz="2800" dirty="0" smtClean="0"/>
              <a:t>What is an “integral image”?</a:t>
            </a:r>
          </a:p>
          <a:p>
            <a:pPr lvl="1">
              <a:lnSpc>
                <a:spcPct val="90000"/>
              </a:lnSpc>
              <a:defRPr/>
            </a:pPr>
            <a:endParaRPr lang="en-US" dirty="0" smtClean="0"/>
          </a:p>
        </p:txBody>
      </p:sp>
      <p:sp>
        <p:nvSpPr>
          <p:cNvPr id="40964" name="Rectangle 5"/>
          <p:cNvSpPr>
            <a:spLocks noChangeArrowheads="1"/>
          </p:cNvSpPr>
          <p:nvPr/>
        </p:nvSpPr>
        <p:spPr bwMode="auto">
          <a:xfrm>
            <a:off x="381000" y="5943600"/>
            <a:ext cx="85344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0" lang="en-US" altLang="en-US" sz="1600" dirty="0">
                <a:solidFill>
                  <a:srgbClr val="00B050"/>
                </a:solidFill>
                <a:latin typeface="Arial" pitchFamily="34" charset="0"/>
              </a:rPr>
              <a:t>Herbert Bay, </a:t>
            </a:r>
            <a:r>
              <a:rPr kumimoji="0" lang="en-US" altLang="en-US" sz="1600" dirty="0" err="1">
                <a:solidFill>
                  <a:srgbClr val="00B050"/>
                </a:solidFill>
                <a:latin typeface="Arial" pitchFamily="34" charset="0"/>
              </a:rPr>
              <a:t>Tinne</a:t>
            </a:r>
            <a:r>
              <a:rPr kumimoji="0" lang="en-US" altLang="en-US" sz="1600" dirty="0">
                <a:solidFill>
                  <a:srgbClr val="00B050"/>
                </a:solidFill>
                <a:latin typeface="Arial" pitchFamily="34" charset="0"/>
              </a:rPr>
              <a:t> </a:t>
            </a:r>
            <a:r>
              <a:rPr kumimoji="0" lang="en-US" altLang="en-US" sz="1600" dirty="0" err="1">
                <a:solidFill>
                  <a:srgbClr val="00B050"/>
                </a:solidFill>
                <a:latin typeface="Arial" pitchFamily="34" charset="0"/>
              </a:rPr>
              <a:t>Tuytelaars</a:t>
            </a:r>
            <a:r>
              <a:rPr kumimoji="0" lang="en-US" altLang="en-US" sz="1600" dirty="0">
                <a:solidFill>
                  <a:srgbClr val="00B050"/>
                </a:solidFill>
                <a:latin typeface="Arial" pitchFamily="34" charset="0"/>
              </a:rPr>
              <a:t>, and Luc Van </a:t>
            </a:r>
            <a:r>
              <a:rPr kumimoji="0" lang="en-US" altLang="en-US" sz="1600" dirty="0" err="1">
                <a:solidFill>
                  <a:srgbClr val="00B050"/>
                </a:solidFill>
                <a:latin typeface="Arial" pitchFamily="34" charset="0"/>
              </a:rPr>
              <a:t>Gool</a:t>
            </a:r>
            <a:r>
              <a:rPr kumimoji="0" lang="en-US" altLang="en-US" sz="1600" dirty="0">
                <a:solidFill>
                  <a:srgbClr val="00B050"/>
                </a:solidFill>
                <a:latin typeface="Arial" pitchFamily="34" charset="0"/>
              </a:rPr>
              <a:t>, “SURF: Speeded Up Robust Features”, </a:t>
            </a:r>
            <a:r>
              <a:rPr kumimoji="0" lang="en-US" altLang="en-US" sz="1600" b="1" dirty="0">
                <a:solidFill>
                  <a:srgbClr val="00B050"/>
                </a:solidFill>
                <a:latin typeface="Arial" pitchFamily="34" charset="0"/>
              </a:rPr>
              <a:t>European Computer Vision Conference (ECCV),</a:t>
            </a:r>
            <a:r>
              <a:rPr kumimoji="0" lang="en-US" altLang="en-US" sz="1600" dirty="0">
                <a:solidFill>
                  <a:srgbClr val="00B050"/>
                </a:solidFill>
                <a:latin typeface="Arial" pitchFamily="34" charset="0"/>
              </a:rPr>
              <a:t> 2006</a:t>
            </a:r>
            <a:r>
              <a:rPr kumimoji="0" lang="en-US" altLang="en-US" sz="1600" dirty="0">
                <a:solidFill>
                  <a:srgbClr val="FFFF00"/>
                </a:solidFill>
                <a:latin typeface="Arial" pitchFamily="34" charset="0"/>
              </a:rPr>
              <a:t>. </a:t>
            </a:r>
          </a:p>
        </p:txBody>
      </p:sp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895600"/>
            <a:ext cx="5429786" cy="142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533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533400"/>
            <a:ext cx="7772400" cy="1143000"/>
          </a:xfrm>
        </p:spPr>
        <p:txBody>
          <a:bodyPr lIns="91440" tIns="45720" rIns="91440" bIns="45720"/>
          <a:lstStyle/>
          <a:p>
            <a:r>
              <a:rPr lang="en-US" altLang="en-US" smtClean="0"/>
              <a:t>Integral Image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676400"/>
            <a:ext cx="7772400" cy="4114800"/>
          </a:xfrm>
        </p:spPr>
        <p:txBody>
          <a:bodyPr lIns="91440" tIns="45720" rIns="91440" bIns="45720"/>
          <a:lstStyle/>
          <a:p>
            <a:r>
              <a:rPr lang="en-US" altLang="en-US" sz="2400" dirty="0" smtClean="0"/>
              <a:t>The integral image I</a:t>
            </a:r>
            <a:r>
              <a:rPr lang="en-US" altLang="en-US" sz="2400" baseline="-25000" dirty="0" smtClean="0"/>
              <a:t>Σ</a:t>
            </a:r>
            <a:r>
              <a:rPr lang="en-US" altLang="en-US" sz="2400" dirty="0" smtClean="0"/>
              <a:t>(</a:t>
            </a:r>
            <a:r>
              <a:rPr lang="en-US" altLang="en-US" sz="2400" dirty="0" err="1" smtClean="0"/>
              <a:t>x,y</a:t>
            </a:r>
            <a:r>
              <a:rPr lang="en-US" altLang="en-US" sz="2400" dirty="0" smtClean="0"/>
              <a:t>) of an image I(x, y) represents the sum of all pixels in I(</a:t>
            </a:r>
            <a:r>
              <a:rPr lang="en-US" altLang="en-US" sz="2400" dirty="0" err="1" smtClean="0"/>
              <a:t>x,y</a:t>
            </a:r>
            <a:r>
              <a:rPr lang="en-US" altLang="en-US" sz="2400" dirty="0" smtClean="0"/>
              <a:t>) of a rectangular region </a:t>
            </a:r>
            <a:r>
              <a:rPr lang="en-US" altLang="en-US" sz="2400" b="1" dirty="0" smtClean="0">
                <a:solidFill>
                  <a:srgbClr val="00B050"/>
                </a:solidFill>
              </a:rPr>
              <a:t>formed by (0,0) and (</a:t>
            </a:r>
            <a:r>
              <a:rPr lang="en-US" altLang="en-US" sz="2400" b="1" dirty="0" err="1" smtClean="0">
                <a:solidFill>
                  <a:srgbClr val="00B050"/>
                </a:solidFill>
              </a:rPr>
              <a:t>x,y</a:t>
            </a:r>
            <a:r>
              <a:rPr lang="en-US" altLang="en-US" sz="2400" b="1" dirty="0" smtClean="0">
                <a:solidFill>
                  <a:srgbClr val="00B050"/>
                </a:solidFill>
              </a:rPr>
              <a:t>).</a:t>
            </a:r>
          </a:p>
          <a:p>
            <a:endParaRPr lang="en-US" altLang="en-US" sz="2400" dirty="0" smtClean="0"/>
          </a:p>
          <a:p>
            <a:r>
              <a:rPr lang="en-US" altLang="en-US" sz="2400" dirty="0" smtClean="0"/>
              <a:t>.</a:t>
            </a:r>
          </a:p>
          <a:p>
            <a:endParaRPr lang="en-US" altLang="en-US" sz="2400" dirty="0" smtClean="0"/>
          </a:p>
          <a:p>
            <a:pPr lvl="1"/>
            <a:endParaRPr lang="en-US" altLang="en-US" sz="2400" dirty="0" smtClean="0"/>
          </a:p>
        </p:txBody>
      </p:sp>
      <p:pic>
        <p:nvPicPr>
          <p:cNvPr id="4198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463" y="5794375"/>
            <a:ext cx="21955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9" name="Rectangle 9"/>
          <p:cNvSpPr>
            <a:spLocks noChangeArrowheads="1"/>
          </p:cNvSpPr>
          <p:nvPr/>
        </p:nvSpPr>
        <p:spPr bwMode="auto">
          <a:xfrm>
            <a:off x="5257800" y="3276600"/>
            <a:ext cx="35814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/>
            <a:r>
              <a:rPr lang="en-US" altLang="en-US" sz="2400" dirty="0"/>
              <a:t>Using integral images, it takes only </a:t>
            </a:r>
            <a:r>
              <a:rPr lang="en-US" altLang="en-US" sz="2400" dirty="0">
                <a:solidFill>
                  <a:srgbClr val="FFC000"/>
                </a:solidFill>
              </a:rPr>
              <a:t>four</a:t>
            </a:r>
            <a:r>
              <a:rPr lang="en-US" altLang="en-US" sz="2400" dirty="0"/>
              <a:t> array references to calculate the sum of pixels over a rectangular region of any size.</a:t>
            </a:r>
          </a:p>
        </p:txBody>
      </p:sp>
      <p:grpSp>
        <p:nvGrpSpPr>
          <p:cNvPr id="41990" name="Group 13"/>
          <p:cNvGrpSpPr>
            <a:grpSpLocks/>
          </p:cNvGrpSpPr>
          <p:nvPr/>
        </p:nvGrpSpPr>
        <p:grpSpPr bwMode="auto">
          <a:xfrm>
            <a:off x="609600" y="3276600"/>
            <a:ext cx="4481513" cy="2960688"/>
            <a:chOff x="609600" y="3505200"/>
            <a:chExt cx="4481513" cy="2960305"/>
          </a:xfrm>
        </p:grpSpPr>
        <p:pic>
          <p:nvPicPr>
            <p:cNvPr id="41991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3505200"/>
              <a:ext cx="4481513" cy="2960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992" name="Rectangle 12"/>
            <p:cNvSpPr>
              <a:spLocks noChangeArrowheads="1"/>
            </p:cNvSpPr>
            <p:nvPr/>
          </p:nvSpPr>
          <p:spPr bwMode="auto">
            <a:xfrm>
              <a:off x="990600" y="5334000"/>
              <a:ext cx="1905000" cy="685800"/>
            </a:xfrm>
            <a:prstGeom prst="rect">
              <a:avLst/>
            </a:prstGeom>
            <a:solidFill>
              <a:schemeClr val="tx1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graphicFrame>
          <p:nvGraphicFramePr>
            <p:cNvPr id="41993" name="Object 3"/>
            <p:cNvGraphicFramePr>
              <a:graphicFrameLocks noChangeAspect="1"/>
            </p:cNvGraphicFramePr>
            <p:nvPr/>
          </p:nvGraphicFramePr>
          <p:xfrm>
            <a:off x="990600" y="5410200"/>
            <a:ext cx="1845737" cy="609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5225" name="Equation" r:id="rId6" imgW="1384300" imgH="457200" progId="Equation.DSMT4">
                    <p:embed/>
                  </p:oleObj>
                </mc:Choice>
                <mc:Fallback>
                  <p:oleObj name="Equation" r:id="rId6" imgW="1384300" imgH="457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90600" y="5410200"/>
                          <a:ext cx="1845737" cy="609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39614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533400"/>
            <a:ext cx="8534400" cy="1143000"/>
          </a:xfrm>
        </p:spPr>
        <p:txBody>
          <a:bodyPr lIns="91440" tIns="45720" rIns="91440" bIns="45720"/>
          <a:lstStyle/>
          <a:p>
            <a:r>
              <a:rPr lang="en-US" altLang="en-US" smtClean="0"/>
              <a:t>SURF: Speeded Up Robust Features (cont’d)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62000" y="1676400"/>
            <a:ext cx="7772400" cy="4724400"/>
          </a:xfrm>
        </p:spPr>
        <p:txBody>
          <a:bodyPr lIns="91440" tIns="45720" rIns="91440" bIns="45720"/>
          <a:lstStyle/>
          <a:p>
            <a:r>
              <a:rPr lang="en-US" altLang="en-US" dirty="0" smtClean="0"/>
              <a:t>Approximate  </a:t>
            </a:r>
            <a:r>
              <a:rPr lang="en-US" altLang="en-US" dirty="0" err="1" smtClean="0"/>
              <a:t>L</a:t>
            </a:r>
            <a:r>
              <a:rPr lang="en-US" altLang="en-US" baseline="-25000" dirty="0" err="1" smtClean="0"/>
              <a:t>xx</a:t>
            </a:r>
            <a:r>
              <a:rPr lang="en-US" altLang="en-US" dirty="0" smtClean="0"/>
              <a:t>, </a:t>
            </a:r>
            <a:r>
              <a:rPr lang="en-US" altLang="en-US" dirty="0" err="1" smtClean="0"/>
              <a:t>L</a:t>
            </a:r>
            <a:r>
              <a:rPr lang="en-US" altLang="en-US" baseline="-25000" dirty="0" err="1" smtClean="0"/>
              <a:t>yy</a:t>
            </a:r>
            <a:r>
              <a:rPr lang="en-US" altLang="en-US" dirty="0" smtClean="0"/>
              <a:t>, and </a:t>
            </a:r>
            <a:r>
              <a:rPr lang="en-US" altLang="en-US" dirty="0" err="1" smtClean="0"/>
              <a:t>L</a:t>
            </a:r>
            <a:r>
              <a:rPr lang="en-US" altLang="en-US" baseline="-25000" dirty="0" err="1" smtClean="0"/>
              <a:t>xy</a:t>
            </a:r>
            <a:r>
              <a:rPr lang="en-US" altLang="en-US" dirty="0" smtClean="0"/>
              <a:t> using box filters</a:t>
            </a:r>
          </a:p>
          <a:p>
            <a:pPr marL="0" indent="0">
              <a:buNone/>
            </a:pPr>
            <a:endParaRPr lang="en-US" altLang="en-US" dirty="0" smtClean="0"/>
          </a:p>
          <a:p>
            <a:pPr algn="just"/>
            <a:r>
              <a:rPr lang="en-US" altLang="en-US" dirty="0" smtClean="0"/>
              <a:t>Those values can be computed very fast using integral images!</a:t>
            </a:r>
          </a:p>
          <a:p>
            <a:endParaRPr lang="en-US" altLang="en-US" dirty="0" smtClean="0"/>
          </a:p>
          <a:p>
            <a:pPr lvl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81400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2CDCA273-0333-4CC5-8865-F5B3BEE75382}" type="slidenum">
              <a:rPr lang="en-US">
                <a:solidFill>
                  <a:srgbClr val="A50021"/>
                </a:solidFill>
              </a:rPr>
              <a:pPr/>
              <a:t>12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graphicFrame>
        <p:nvGraphicFramePr>
          <p:cNvPr id="612354" name="Object 38"/>
          <p:cNvGraphicFramePr>
            <a:graphicFrameLocks noChangeAspect="1"/>
          </p:cNvGraphicFramePr>
          <p:nvPr/>
        </p:nvGraphicFramePr>
        <p:xfrm>
          <a:off x="1042988" y="1765300"/>
          <a:ext cx="6985000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2409" name="方程式" r:id="rId4" imgW="2730240" imgH="368280" progId="Equation.3">
                  <p:embed/>
                </p:oleObj>
              </mc:Choice>
              <mc:Fallback>
                <p:oleObj name="方程式" r:id="rId4" imgW="2730240" imgH="368280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765300"/>
                        <a:ext cx="6985000" cy="942975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235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Moravec corner detector</a:t>
            </a:r>
          </a:p>
        </p:txBody>
      </p:sp>
      <p:sp>
        <p:nvSpPr>
          <p:cNvPr id="61235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143000"/>
            <a:ext cx="8229600" cy="603250"/>
          </a:xfrm>
        </p:spPr>
        <p:txBody>
          <a:bodyPr/>
          <a:lstStyle/>
          <a:p>
            <a:pPr>
              <a:spcBef>
                <a:spcPct val="0"/>
              </a:spcBef>
              <a:buFont typeface="Wingdings" pitchFamily="2" charset="2"/>
              <a:buNone/>
            </a:pPr>
            <a:r>
              <a:rPr lang="en-US" altLang="zh-TW">
                <a:ea typeface="新細明體" pitchFamily="18" charset="-120"/>
              </a:rPr>
              <a:t>Change of intensity for the shift [</a:t>
            </a:r>
            <a:r>
              <a:rPr lang="en-US" altLang="zh-TW" i="1">
                <a:ea typeface="新細明體" pitchFamily="18" charset="-120"/>
              </a:rPr>
              <a:t>u,v</a:t>
            </a:r>
            <a:r>
              <a:rPr lang="en-US" altLang="zh-TW">
                <a:ea typeface="新細明體" pitchFamily="18" charset="-120"/>
              </a:rPr>
              <a:t>]:</a:t>
            </a:r>
          </a:p>
          <a:p>
            <a:pPr>
              <a:spcBef>
                <a:spcPct val="0"/>
              </a:spcBef>
              <a:buFont typeface="Wingdings" pitchFamily="2" charset="2"/>
              <a:buNone/>
            </a:pPr>
            <a:endParaRPr lang="en-US" altLang="zh-TW">
              <a:ea typeface="新細明體" pitchFamily="18" charset="-120"/>
            </a:endParaRPr>
          </a:p>
          <a:p>
            <a:pPr>
              <a:spcBef>
                <a:spcPct val="0"/>
              </a:spcBef>
              <a:buFont typeface="Wingdings" pitchFamily="2" charset="2"/>
              <a:buNone/>
            </a:pPr>
            <a:endParaRPr lang="en-US" altLang="zh-TW">
              <a:ea typeface="新細明體" pitchFamily="18" charset="-120"/>
            </a:endParaRPr>
          </a:p>
          <a:p>
            <a:pPr>
              <a:spcBef>
                <a:spcPct val="0"/>
              </a:spcBef>
              <a:buFont typeface="Wingdings" pitchFamily="2" charset="2"/>
              <a:buNone/>
            </a:pPr>
            <a:endParaRPr lang="en-US" altLang="zh-TW">
              <a:ea typeface="新細明體" pitchFamily="18" charset="-120"/>
            </a:endParaRPr>
          </a:p>
          <a:p>
            <a:pPr>
              <a:spcBef>
                <a:spcPct val="0"/>
              </a:spcBef>
              <a:buFont typeface="Wingdings" pitchFamily="2" charset="2"/>
              <a:buNone/>
            </a:pPr>
            <a:endParaRPr lang="en-US" altLang="zh-TW">
              <a:ea typeface="新細明體" pitchFamily="18" charset="-120"/>
            </a:endParaRPr>
          </a:p>
        </p:txBody>
      </p:sp>
      <p:pic>
        <p:nvPicPr>
          <p:cNvPr id="583699" name="Picture 1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00906" y="4572000"/>
            <a:ext cx="6029325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37"/>
          <p:cNvGrpSpPr>
            <a:grpSpLocks/>
          </p:cNvGrpSpPr>
          <p:nvPr/>
        </p:nvGrpSpPr>
        <p:grpSpPr bwMode="auto">
          <a:xfrm>
            <a:off x="2047875" y="2349500"/>
            <a:ext cx="1371600" cy="1511300"/>
            <a:chOff x="1290" y="1480"/>
            <a:chExt cx="864" cy="952"/>
          </a:xfrm>
        </p:grpSpPr>
        <p:sp>
          <p:nvSpPr>
            <p:cNvPr id="612359" name="Text Box 30"/>
            <p:cNvSpPr txBox="1">
              <a:spLocks noChangeArrowheads="1"/>
            </p:cNvSpPr>
            <p:nvPr/>
          </p:nvSpPr>
          <p:spPr bwMode="auto">
            <a:xfrm>
              <a:off x="1290" y="1914"/>
              <a:ext cx="864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>
                  <a:latin typeface="Trebuchet MS" pitchFamily="34" charset="0"/>
                  <a:ea typeface="新細明體" pitchFamily="18" charset="-120"/>
                  <a:cs typeface="Tahoma" pitchFamily="34" charset="0"/>
                </a:rPr>
                <a:t>window function</a:t>
              </a:r>
              <a:endParaRPr lang="ru-RU" altLang="zh-TW">
                <a:latin typeface="Trebuchet MS" pitchFamily="34" charset="0"/>
                <a:ea typeface="新細明體" pitchFamily="18" charset="-120"/>
                <a:cs typeface="Tahoma" pitchFamily="34" charset="0"/>
              </a:endParaRPr>
            </a:p>
          </p:txBody>
        </p:sp>
        <p:sp>
          <p:nvSpPr>
            <p:cNvPr id="612360" name="Line 31"/>
            <p:cNvSpPr>
              <a:spLocks noChangeShapeType="1"/>
            </p:cNvSpPr>
            <p:nvPr/>
          </p:nvSpPr>
          <p:spPr bwMode="auto">
            <a:xfrm flipV="1">
              <a:off x="1728" y="1480"/>
              <a:ext cx="290" cy="47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35"/>
          <p:cNvGrpSpPr>
            <a:grpSpLocks/>
          </p:cNvGrpSpPr>
          <p:nvPr/>
        </p:nvGrpSpPr>
        <p:grpSpPr bwMode="auto">
          <a:xfrm>
            <a:off x="6443663" y="2420938"/>
            <a:ext cx="1479550" cy="1177925"/>
            <a:chOff x="4059" y="1525"/>
            <a:chExt cx="932" cy="742"/>
          </a:xfrm>
        </p:grpSpPr>
        <p:sp>
          <p:nvSpPr>
            <p:cNvPr id="612363" name="Text Box 23"/>
            <p:cNvSpPr txBox="1">
              <a:spLocks noChangeArrowheads="1"/>
            </p:cNvSpPr>
            <p:nvPr/>
          </p:nvSpPr>
          <p:spPr bwMode="auto">
            <a:xfrm>
              <a:off x="4059" y="1979"/>
              <a:ext cx="93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>
                  <a:latin typeface="Trebuchet MS" pitchFamily="34" charset="0"/>
                  <a:ea typeface="新細明體" pitchFamily="18" charset="-120"/>
                  <a:cs typeface="Tahoma" pitchFamily="34" charset="0"/>
                </a:rPr>
                <a:t>intensity</a:t>
              </a:r>
              <a:endParaRPr lang="ru-RU" altLang="zh-TW">
                <a:latin typeface="Trebuchet MS" pitchFamily="34" charset="0"/>
                <a:ea typeface="新細明體" pitchFamily="18" charset="-120"/>
                <a:cs typeface="Tahoma" pitchFamily="34" charset="0"/>
              </a:endParaRPr>
            </a:p>
          </p:txBody>
        </p:sp>
        <p:sp>
          <p:nvSpPr>
            <p:cNvPr id="612364" name="Line 33"/>
            <p:cNvSpPr>
              <a:spLocks noChangeShapeType="1"/>
            </p:cNvSpPr>
            <p:nvPr/>
          </p:nvSpPr>
          <p:spPr bwMode="auto">
            <a:xfrm flipV="1">
              <a:off x="4513" y="1525"/>
              <a:ext cx="0" cy="49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36"/>
          <p:cNvGrpSpPr>
            <a:grpSpLocks/>
          </p:cNvGrpSpPr>
          <p:nvPr/>
        </p:nvGrpSpPr>
        <p:grpSpPr bwMode="auto">
          <a:xfrm>
            <a:off x="4202113" y="2276475"/>
            <a:ext cx="1449387" cy="1584325"/>
            <a:chOff x="2647" y="1434"/>
            <a:chExt cx="913" cy="998"/>
          </a:xfrm>
        </p:grpSpPr>
        <p:sp>
          <p:nvSpPr>
            <p:cNvPr id="612366" name="Text Box 26"/>
            <p:cNvSpPr txBox="1">
              <a:spLocks noChangeArrowheads="1"/>
            </p:cNvSpPr>
            <p:nvPr/>
          </p:nvSpPr>
          <p:spPr bwMode="auto">
            <a:xfrm>
              <a:off x="2647" y="1914"/>
              <a:ext cx="913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>
                  <a:latin typeface="Trebuchet MS" pitchFamily="34" charset="0"/>
                  <a:ea typeface="新細明體" pitchFamily="18" charset="-120"/>
                  <a:cs typeface="Tahoma" pitchFamily="34" charset="0"/>
                </a:rPr>
                <a:t>shifted intensity</a:t>
              </a:r>
              <a:endParaRPr lang="ru-RU" altLang="zh-TW">
                <a:latin typeface="Trebuchet MS" pitchFamily="34" charset="0"/>
                <a:ea typeface="新細明體" pitchFamily="18" charset="-120"/>
                <a:cs typeface="Tahoma" pitchFamily="34" charset="0"/>
              </a:endParaRPr>
            </a:p>
          </p:txBody>
        </p:sp>
        <p:sp>
          <p:nvSpPr>
            <p:cNvPr id="612367" name="Line 34"/>
            <p:cNvSpPr>
              <a:spLocks noChangeShapeType="1"/>
            </p:cNvSpPr>
            <p:nvPr/>
          </p:nvSpPr>
          <p:spPr bwMode="auto">
            <a:xfrm flipV="1">
              <a:off x="3107" y="1434"/>
              <a:ext cx="0" cy="49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83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1440" tIns="45720" rIns="91440" bIns="45720"/>
          <a:lstStyle/>
          <a:p>
            <a:r>
              <a:rPr lang="en-US" altLang="en-US" smtClean="0"/>
              <a:t>SURF: Speeded Up Robust Features (cont’d)</a:t>
            </a:r>
          </a:p>
        </p:txBody>
      </p:sp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819400"/>
            <a:ext cx="4254500" cy="234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819400"/>
            <a:ext cx="4305300" cy="232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4" name="TextBox 6"/>
          <p:cNvSpPr txBox="1">
            <a:spLocks noChangeArrowheads="1"/>
          </p:cNvSpPr>
          <p:nvPr/>
        </p:nvSpPr>
        <p:spPr bwMode="auto">
          <a:xfrm>
            <a:off x="825046" y="1828800"/>
            <a:ext cx="640271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/>
              <a:t>(box filters shown are 9 x 9 </a:t>
            </a:r>
            <a:endParaRPr lang="en-US" altLang="en-US" dirty="0" smtClean="0"/>
          </a:p>
          <a:p>
            <a:r>
              <a:rPr lang="en-US" altLang="en-US" dirty="0" smtClean="0"/>
              <a:t>– </a:t>
            </a:r>
            <a:r>
              <a:rPr lang="en-US" altLang="en-US" dirty="0"/>
              <a:t>good approximations for a Gaussian with </a:t>
            </a:r>
            <a:r>
              <a:rPr lang="el-GR" altLang="en-US" dirty="0"/>
              <a:t>σ</a:t>
            </a:r>
            <a:r>
              <a:rPr lang="en-US" altLang="en-US" dirty="0"/>
              <a:t>=1.2)</a:t>
            </a:r>
          </a:p>
        </p:txBody>
      </p:sp>
      <p:sp>
        <p:nvSpPr>
          <p:cNvPr id="43015" name="Text Box 9"/>
          <p:cNvSpPr txBox="1">
            <a:spLocks noChangeArrowheads="1"/>
          </p:cNvSpPr>
          <p:nvPr/>
        </p:nvSpPr>
        <p:spPr bwMode="auto">
          <a:xfrm>
            <a:off x="365125" y="4610100"/>
            <a:ext cx="1098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>
                <a:solidFill>
                  <a:schemeClr val="bg2"/>
                </a:solidFill>
              </a:rPr>
              <a:t>derivative</a:t>
            </a:r>
          </a:p>
        </p:txBody>
      </p:sp>
      <p:sp>
        <p:nvSpPr>
          <p:cNvPr id="43016" name="Text Box 10"/>
          <p:cNvSpPr txBox="1">
            <a:spLocks noChangeArrowheads="1"/>
          </p:cNvSpPr>
          <p:nvPr/>
        </p:nvSpPr>
        <p:spPr bwMode="auto">
          <a:xfrm>
            <a:off x="2819400" y="4648200"/>
            <a:ext cx="1517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>
                <a:solidFill>
                  <a:schemeClr val="bg2"/>
                </a:solidFill>
              </a:rPr>
              <a:t>approximation</a:t>
            </a:r>
          </a:p>
        </p:txBody>
      </p:sp>
      <p:sp>
        <p:nvSpPr>
          <p:cNvPr id="43017" name="Text Box 11"/>
          <p:cNvSpPr txBox="1">
            <a:spLocks noChangeArrowheads="1"/>
          </p:cNvSpPr>
          <p:nvPr/>
        </p:nvSpPr>
        <p:spPr bwMode="auto">
          <a:xfrm>
            <a:off x="7239000" y="4648200"/>
            <a:ext cx="1517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>
                <a:solidFill>
                  <a:schemeClr val="bg2"/>
                </a:solidFill>
              </a:rPr>
              <a:t>approximation</a:t>
            </a:r>
          </a:p>
        </p:txBody>
      </p:sp>
      <p:sp>
        <p:nvSpPr>
          <p:cNvPr id="43018" name="Text Box 12"/>
          <p:cNvSpPr txBox="1">
            <a:spLocks noChangeArrowheads="1"/>
          </p:cNvSpPr>
          <p:nvPr/>
        </p:nvSpPr>
        <p:spPr bwMode="auto">
          <a:xfrm>
            <a:off x="4953000" y="4648200"/>
            <a:ext cx="1098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>
                <a:solidFill>
                  <a:schemeClr val="bg2"/>
                </a:solidFill>
              </a:rPr>
              <a:t>derivative</a:t>
            </a:r>
          </a:p>
        </p:txBody>
      </p:sp>
    </p:spTree>
    <p:extLst>
      <p:ext uri="{BB962C8B-B14F-4D97-AF65-F5344CB8AC3E}">
        <p14:creationId xmlns:p14="http://schemas.microsoft.com/office/powerpoint/2010/main" val="6239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533400"/>
            <a:ext cx="8686800" cy="1143000"/>
          </a:xfrm>
        </p:spPr>
        <p:txBody>
          <a:bodyPr lIns="91440" tIns="45720" rIns="91440" bIns="45720"/>
          <a:lstStyle/>
          <a:p>
            <a:r>
              <a:rPr lang="en-US" altLang="en-US" dirty="0" smtClean="0"/>
              <a:t>SURF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905000"/>
            <a:ext cx="3276600" cy="4267200"/>
          </a:xfrm>
        </p:spPr>
        <p:txBody>
          <a:bodyPr lIns="91440" tIns="45720" rIns="91440" bIns="45720"/>
          <a:lstStyle/>
          <a:p>
            <a:r>
              <a:rPr lang="en-US" altLang="zh-TW" dirty="0" smtClean="0">
                <a:ea typeface="新細明體" pitchFamily="18" charset="-120"/>
              </a:rPr>
              <a:t>In SIFT</a:t>
            </a:r>
          </a:p>
          <a:p>
            <a:pPr lvl="1"/>
            <a:r>
              <a:rPr lang="en-US" altLang="zh-TW" sz="2000" dirty="0" smtClean="0">
                <a:ea typeface="新細明體" pitchFamily="18" charset="-120"/>
              </a:rPr>
              <a:t>Original images are repeatedly smoothed with a Gaussian</a:t>
            </a:r>
          </a:p>
          <a:p>
            <a:pPr lvl="1"/>
            <a:r>
              <a:rPr lang="en-US" altLang="zh-TW" sz="2000" dirty="0" smtClean="0">
                <a:ea typeface="新細明體" pitchFamily="18" charset="-120"/>
              </a:rPr>
              <a:t>Then, sub-sampled to achieve a higher level of the pyramid.</a:t>
            </a:r>
            <a:endParaRPr lang="en-US" altLang="en-US" dirty="0" smtClean="0"/>
          </a:p>
        </p:txBody>
      </p:sp>
      <p:pic>
        <p:nvPicPr>
          <p:cNvPr id="4403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286000"/>
            <a:ext cx="3903663" cy="319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714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533400"/>
            <a:ext cx="8610600" cy="1143000"/>
          </a:xfrm>
        </p:spPr>
        <p:txBody>
          <a:bodyPr lIns="91440" tIns="45720" rIns="91440" bIns="45720"/>
          <a:lstStyle/>
          <a:p>
            <a:r>
              <a:rPr lang="en-US" altLang="en-US" dirty="0" smtClean="0"/>
              <a:t>SURF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828800"/>
            <a:ext cx="3352800" cy="4038600"/>
          </a:xfrm>
        </p:spPr>
        <p:txBody>
          <a:bodyPr lIns="91440" tIns="45720" rIns="91440" bIns="45720"/>
          <a:lstStyle/>
          <a:p>
            <a:r>
              <a:rPr lang="en-US" altLang="zh-TW" sz="2400" dirty="0" smtClean="0">
                <a:ea typeface="新細明體" pitchFamily="18" charset="-120"/>
              </a:rPr>
              <a:t>In SURF:</a:t>
            </a:r>
          </a:p>
          <a:p>
            <a:pPr lvl="1"/>
            <a:r>
              <a:rPr lang="en-US" altLang="zh-TW" sz="2000" dirty="0" smtClean="0">
                <a:ea typeface="新細明體" pitchFamily="18" charset="-120"/>
              </a:rPr>
              <a:t>use filters of larger size on the original image.</a:t>
            </a:r>
          </a:p>
          <a:p>
            <a:pPr lvl="1"/>
            <a:endParaRPr lang="en-US" altLang="zh-TW" sz="2000" dirty="0">
              <a:ea typeface="新細明體" pitchFamily="18" charset="-120"/>
            </a:endParaRPr>
          </a:p>
          <a:p>
            <a:pPr lvl="1"/>
            <a:r>
              <a:rPr lang="en-US" altLang="zh-TW" sz="2000" dirty="0" smtClean="0">
                <a:solidFill>
                  <a:schemeClr val="accent2">
                    <a:lumMod val="75000"/>
                  </a:schemeClr>
                </a:solidFill>
                <a:ea typeface="新細明體" pitchFamily="18" charset="-120"/>
              </a:rPr>
              <a:t>SPEED-UP: </a:t>
            </a:r>
            <a:r>
              <a:rPr lang="en-US" altLang="zh-TW" sz="2000" dirty="0" smtClean="0">
                <a:ea typeface="新細明體" pitchFamily="18" charset="-120"/>
              </a:rPr>
              <a:t>use integral images to compute the filter’s response</a:t>
            </a:r>
            <a:endParaRPr lang="en-US" altLang="zh-TW" sz="2400" dirty="0" smtClean="0">
              <a:ea typeface="新細明體" pitchFamily="18" charset="-120"/>
            </a:endParaRPr>
          </a:p>
        </p:txBody>
      </p:sp>
      <p:pic>
        <p:nvPicPr>
          <p:cNvPr id="4506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286000"/>
            <a:ext cx="4398963" cy="330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029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533400"/>
            <a:ext cx="8686800" cy="1143000"/>
          </a:xfrm>
        </p:spPr>
        <p:txBody>
          <a:bodyPr lIns="91440" tIns="45720" rIns="91440" bIns="45720"/>
          <a:lstStyle/>
          <a:p>
            <a:r>
              <a:rPr lang="en-US" altLang="en-US" dirty="0" smtClean="0"/>
              <a:t>SURF vs. SIFT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62000" y="1676400"/>
            <a:ext cx="7772400" cy="4114800"/>
          </a:xfrm>
        </p:spPr>
        <p:txBody>
          <a:bodyPr lIns="91440" tIns="45720" rIns="91440" bIns="45720"/>
          <a:lstStyle/>
          <a:p>
            <a:endParaRPr lang="en-US" altLang="en-US" sz="2800" smtClean="0"/>
          </a:p>
          <a:p>
            <a:endParaRPr lang="en-US" altLang="en-US" sz="2800" smtClean="0"/>
          </a:p>
          <a:p>
            <a:endParaRPr lang="en-US" altLang="en-US" sz="2800" smtClean="0"/>
          </a:p>
          <a:p>
            <a:pPr lvl="1"/>
            <a:endParaRPr lang="en-US" altLang="en-US" smtClean="0"/>
          </a:p>
        </p:txBody>
      </p:sp>
      <p:sp>
        <p:nvSpPr>
          <p:cNvPr id="46084" name="Rectangle 3"/>
          <p:cNvSpPr txBox="1">
            <a:spLocks noChangeArrowheads="1"/>
          </p:cNvSpPr>
          <p:nvPr/>
        </p:nvSpPr>
        <p:spPr bwMode="auto">
          <a:xfrm>
            <a:off x="914400" y="1828800"/>
            <a:ext cx="7772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sz="2800"/>
              <a:t>Approximation of H:</a:t>
            </a:r>
          </a:p>
          <a:p>
            <a:pPr>
              <a:spcBef>
                <a:spcPct val="20000"/>
              </a:spcBef>
              <a:buFontTx/>
              <a:buChar char="•"/>
            </a:pPr>
            <a:endParaRPr lang="en-US" altLang="en-US" sz="2600"/>
          </a:p>
          <a:p>
            <a:pPr lvl="1">
              <a:spcBef>
                <a:spcPct val="20000"/>
              </a:spcBef>
              <a:buFontTx/>
              <a:buChar char="–"/>
            </a:pPr>
            <a:endParaRPr lang="en-US" altLang="en-US" sz="2200"/>
          </a:p>
        </p:txBody>
      </p:sp>
      <p:sp>
        <p:nvSpPr>
          <p:cNvPr id="46086" name="TextBox 8"/>
          <p:cNvSpPr txBox="1">
            <a:spLocks noChangeArrowheads="1"/>
          </p:cNvSpPr>
          <p:nvPr/>
        </p:nvSpPr>
        <p:spPr bwMode="auto">
          <a:xfrm>
            <a:off x="3048000" y="2819400"/>
            <a:ext cx="15827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/>
              <a:t>Using DoG</a:t>
            </a:r>
          </a:p>
        </p:txBody>
      </p:sp>
      <p:sp>
        <p:nvSpPr>
          <p:cNvPr id="46087" name="TextBox 9"/>
          <p:cNvSpPr txBox="1">
            <a:spLocks noChangeArrowheads="1"/>
          </p:cNvSpPr>
          <p:nvPr/>
        </p:nvSpPr>
        <p:spPr bwMode="auto">
          <a:xfrm>
            <a:off x="2514600" y="4953000"/>
            <a:ext cx="2232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/>
              <a:t>Using box filters</a:t>
            </a:r>
          </a:p>
        </p:txBody>
      </p:sp>
      <p:pic>
        <p:nvPicPr>
          <p:cNvPr id="4608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657600"/>
            <a:ext cx="388620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46089" name="Line 10"/>
          <p:cNvSpPr>
            <a:spLocks noChangeShapeType="1"/>
          </p:cNvSpPr>
          <p:nvPr/>
        </p:nvSpPr>
        <p:spPr bwMode="auto">
          <a:xfrm flipV="1">
            <a:off x="4191000" y="3505200"/>
            <a:ext cx="533400" cy="60960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90" name="Line 11"/>
          <p:cNvSpPr>
            <a:spLocks noChangeShapeType="1"/>
          </p:cNvSpPr>
          <p:nvPr/>
        </p:nvSpPr>
        <p:spPr bwMode="auto">
          <a:xfrm>
            <a:off x="4191000" y="4114800"/>
            <a:ext cx="533400" cy="609600"/>
          </a:xfrm>
          <a:prstGeom prst="line">
            <a:avLst/>
          </a:prstGeom>
          <a:noFill/>
          <a:ln w="57150" cap="sq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9062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002" y="2819400"/>
            <a:ext cx="3648075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832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533400"/>
            <a:ext cx="8763000" cy="1143000"/>
          </a:xfrm>
        </p:spPr>
        <p:txBody>
          <a:bodyPr lIns="91440" tIns="45720" rIns="91440" bIns="45720"/>
          <a:lstStyle/>
          <a:p>
            <a:r>
              <a:rPr lang="en-US" altLang="en-US" dirty="0" smtClean="0"/>
              <a:t>SURF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62000" y="1676400"/>
            <a:ext cx="7772400" cy="4114800"/>
          </a:xfrm>
        </p:spPr>
        <p:txBody>
          <a:bodyPr lIns="91440" tIns="45720" rIns="91440" bIns="45720"/>
          <a:lstStyle/>
          <a:p>
            <a:endParaRPr lang="en-US" altLang="en-US" sz="2800" smtClean="0"/>
          </a:p>
          <a:p>
            <a:endParaRPr lang="en-US" altLang="en-US" sz="2800" smtClean="0"/>
          </a:p>
          <a:p>
            <a:endParaRPr lang="en-US" altLang="en-US" sz="2800" smtClean="0"/>
          </a:p>
          <a:p>
            <a:pPr lvl="1"/>
            <a:endParaRPr lang="en-US" altLang="en-US" smtClean="0"/>
          </a:p>
        </p:txBody>
      </p:sp>
      <p:sp>
        <p:nvSpPr>
          <p:cNvPr id="47108" name="Rectangle 3"/>
          <p:cNvSpPr txBox="1">
            <a:spLocks noChangeArrowheads="1"/>
          </p:cNvSpPr>
          <p:nvPr/>
        </p:nvSpPr>
        <p:spPr bwMode="auto">
          <a:xfrm>
            <a:off x="609600" y="1828800"/>
            <a:ext cx="77724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sz="2600"/>
              <a:t>Instead of using a different measure for selecting the location and scale of interest points (e.g., Hessian and DOG in SIFT), SURF uses the determinant of              to find both.</a:t>
            </a:r>
          </a:p>
          <a:p>
            <a:pPr>
              <a:spcBef>
                <a:spcPct val="20000"/>
              </a:spcBef>
              <a:buFontTx/>
              <a:buChar char="•"/>
            </a:pPr>
            <a:endParaRPr lang="en-US" altLang="en-US" sz="2600"/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sz="2600"/>
              <a:t>Determinant elements must be weighted to obtain a good approximation:</a:t>
            </a:r>
          </a:p>
          <a:p>
            <a:pPr lvl="1">
              <a:spcBef>
                <a:spcPct val="20000"/>
              </a:spcBef>
              <a:buFontTx/>
              <a:buChar char="–"/>
            </a:pPr>
            <a:endParaRPr lang="en-US" altLang="en-US" sz="2200"/>
          </a:p>
        </p:txBody>
      </p:sp>
      <p:pic>
        <p:nvPicPr>
          <p:cNvPr id="90727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632" y="2646363"/>
            <a:ext cx="8858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0727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5143500"/>
            <a:ext cx="493395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cmpd="sng">
                <a:solidFill>
                  <a:schemeClr val="tx1"/>
                </a:solidFill>
                <a:prstDash val="solid"/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083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533400"/>
            <a:ext cx="8763000" cy="1143000"/>
          </a:xfrm>
        </p:spPr>
        <p:txBody>
          <a:bodyPr lIns="91440" tIns="45720" rIns="91440" bIns="45720"/>
          <a:lstStyle/>
          <a:p>
            <a:r>
              <a:rPr lang="en-US" altLang="en-US" dirty="0" smtClean="0"/>
              <a:t>SURF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62000" y="1676400"/>
            <a:ext cx="7772400" cy="4114800"/>
          </a:xfrm>
        </p:spPr>
        <p:txBody>
          <a:bodyPr lIns="91440" tIns="45720" rIns="91440" bIns="45720"/>
          <a:lstStyle/>
          <a:p>
            <a:endParaRPr lang="en-US" altLang="en-US" sz="2800" smtClean="0"/>
          </a:p>
          <a:p>
            <a:endParaRPr lang="en-US" altLang="en-US" sz="2800" smtClean="0"/>
          </a:p>
          <a:p>
            <a:endParaRPr lang="en-US" altLang="en-US" sz="2800" smtClean="0"/>
          </a:p>
          <a:p>
            <a:pPr lvl="1"/>
            <a:endParaRPr lang="en-US" altLang="en-US" smtClean="0"/>
          </a:p>
        </p:txBody>
      </p:sp>
      <p:sp>
        <p:nvSpPr>
          <p:cNvPr id="48132" name="Rectangle 3"/>
          <p:cNvSpPr txBox="1">
            <a:spLocks noChangeArrowheads="1"/>
          </p:cNvSpPr>
          <p:nvPr/>
        </p:nvSpPr>
        <p:spPr bwMode="auto">
          <a:xfrm>
            <a:off x="609600" y="1828800"/>
            <a:ext cx="77724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sz="2600" dirty="0"/>
              <a:t>Once interest points have been localized both in space and scale, the next steps are</a:t>
            </a:r>
            <a:r>
              <a:rPr lang="en-US" altLang="en-US" sz="2600" dirty="0" smtClean="0"/>
              <a:t>:</a:t>
            </a:r>
          </a:p>
          <a:p>
            <a:pPr>
              <a:spcBef>
                <a:spcPct val="20000"/>
              </a:spcBef>
              <a:buFontTx/>
              <a:buChar char="•"/>
            </a:pPr>
            <a:endParaRPr lang="en-US" altLang="en-US" sz="2600" dirty="0"/>
          </a:p>
          <a:p>
            <a:pPr lvl="1">
              <a:spcBef>
                <a:spcPct val="20000"/>
              </a:spcBef>
            </a:pPr>
            <a:r>
              <a:rPr lang="en-US" altLang="en-US" sz="2600" dirty="0"/>
              <a:t>	(1) Orientation </a:t>
            </a:r>
            <a:r>
              <a:rPr lang="en-US" altLang="en-US" sz="2600" dirty="0" smtClean="0"/>
              <a:t>assignment</a:t>
            </a:r>
          </a:p>
          <a:p>
            <a:pPr lvl="1">
              <a:spcBef>
                <a:spcPct val="20000"/>
              </a:spcBef>
            </a:pPr>
            <a:endParaRPr lang="en-US" altLang="en-US" sz="2600" dirty="0"/>
          </a:p>
          <a:p>
            <a:pPr lvl="1">
              <a:spcBef>
                <a:spcPct val="20000"/>
              </a:spcBef>
            </a:pPr>
            <a:r>
              <a:rPr lang="en-US" altLang="en-US" sz="2600" dirty="0"/>
              <a:t>	(2) </a:t>
            </a:r>
            <a:r>
              <a:rPr lang="en-US" altLang="en-US" sz="2600" dirty="0" err="1"/>
              <a:t>Keypoint</a:t>
            </a:r>
            <a:r>
              <a:rPr lang="en-US" altLang="en-US" sz="2600" dirty="0"/>
              <a:t> descriptor</a:t>
            </a:r>
          </a:p>
        </p:txBody>
      </p:sp>
    </p:spTree>
    <p:extLst>
      <p:ext uri="{BB962C8B-B14F-4D97-AF65-F5344CB8AC3E}">
        <p14:creationId xmlns:p14="http://schemas.microsoft.com/office/powerpoint/2010/main" val="346300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533400"/>
            <a:ext cx="8763000" cy="1143000"/>
          </a:xfrm>
        </p:spPr>
        <p:txBody>
          <a:bodyPr lIns="91440" tIns="45720" rIns="91440" bIns="45720"/>
          <a:lstStyle/>
          <a:p>
            <a:r>
              <a:rPr lang="en-US" altLang="en-US" dirty="0" smtClean="0"/>
              <a:t>SURF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62000" y="1676400"/>
            <a:ext cx="7772400" cy="4114800"/>
          </a:xfrm>
        </p:spPr>
        <p:txBody>
          <a:bodyPr lIns="91440" tIns="45720" rIns="91440" bIns="45720"/>
          <a:lstStyle/>
          <a:p>
            <a:endParaRPr lang="en-US" altLang="en-US" sz="2800" smtClean="0"/>
          </a:p>
          <a:p>
            <a:endParaRPr lang="en-US" altLang="en-US" sz="2800" smtClean="0"/>
          </a:p>
          <a:p>
            <a:endParaRPr lang="en-US" altLang="en-US" sz="2800" smtClean="0"/>
          </a:p>
          <a:p>
            <a:pPr lvl="1"/>
            <a:endParaRPr lang="en-US" altLang="en-US" smtClean="0"/>
          </a:p>
        </p:txBody>
      </p:sp>
      <p:sp>
        <p:nvSpPr>
          <p:cNvPr id="49156" name="Rectangle 3"/>
          <p:cNvSpPr txBox="1">
            <a:spLocks noChangeArrowheads="1"/>
          </p:cNvSpPr>
          <p:nvPr/>
        </p:nvSpPr>
        <p:spPr bwMode="auto">
          <a:xfrm>
            <a:off x="609600" y="1828800"/>
            <a:ext cx="77724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sz="2600"/>
              <a:t>Orientation assignment</a:t>
            </a:r>
          </a:p>
          <a:p>
            <a:pPr lvl="1">
              <a:spcBef>
                <a:spcPct val="20000"/>
              </a:spcBef>
            </a:pPr>
            <a:r>
              <a:rPr lang="en-US" altLang="en-US" sz="2600"/>
              <a:t>	</a:t>
            </a:r>
          </a:p>
        </p:txBody>
      </p:sp>
      <p:pic>
        <p:nvPicPr>
          <p:cNvPr id="4915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14600"/>
            <a:ext cx="8001000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8" name="Text Box 6"/>
          <p:cNvSpPr txBox="1">
            <a:spLocks noChangeArrowheads="1"/>
          </p:cNvSpPr>
          <p:nvPr/>
        </p:nvSpPr>
        <p:spPr bwMode="auto">
          <a:xfrm>
            <a:off x="457200" y="2514600"/>
            <a:ext cx="4903788" cy="915988"/>
          </a:xfrm>
          <a:prstGeom prst="rect">
            <a:avLst/>
          </a:prstGeom>
          <a:solidFill>
            <a:srgbClr val="EBF7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0" lang="en-US" altLang="zh-TW">
                <a:solidFill>
                  <a:schemeClr val="bg2"/>
                </a:solidFill>
                <a:latin typeface="Arial" pitchFamily="34" charset="0"/>
                <a:ea typeface="新細明體" pitchFamily="18" charset="-120"/>
              </a:rPr>
              <a:t>Circular neighborhood of </a:t>
            </a:r>
          </a:p>
          <a:p>
            <a:pPr eaLnBrk="1" hangingPunct="1"/>
            <a:r>
              <a:rPr kumimoji="0" lang="en-US" altLang="zh-TW">
                <a:solidFill>
                  <a:schemeClr val="bg2"/>
                </a:solidFill>
                <a:latin typeface="Arial" pitchFamily="34" charset="0"/>
                <a:ea typeface="新細明體" pitchFamily="18" charset="-120"/>
              </a:rPr>
              <a:t>radius </a:t>
            </a:r>
            <a:r>
              <a:rPr kumimoji="0" lang="en-US" altLang="zh-TW" b="1">
                <a:solidFill>
                  <a:schemeClr val="bg2"/>
                </a:solidFill>
                <a:latin typeface="Arial" pitchFamily="34" charset="0"/>
                <a:ea typeface="新細明體" pitchFamily="18" charset="-120"/>
              </a:rPr>
              <a:t>6</a:t>
            </a:r>
            <a:r>
              <a:rPr kumimoji="0" lang="el-GR" altLang="zh-TW" b="1">
                <a:solidFill>
                  <a:schemeClr val="bg2"/>
                </a:solidFill>
                <a:ea typeface="新細明體" pitchFamily="18" charset="-120"/>
                <a:cs typeface="Times New Roman" pitchFamily="18" charset="0"/>
              </a:rPr>
              <a:t>σ</a:t>
            </a:r>
            <a:r>
              <a:rPr kumimoji="0" lang="en-US" altLang="zh-TW">
                <a:solidFill>
                  <a:schemeClr val="bg2"/>
                </a:solidFill>
                <a:latin typeface="Arial" pitchFamily="34" charset="0"/>
                <a:ea typeface="新細明體" pitchFamily="18" charset="-120"/>
              </a:rPr>
              <a:t> around the interest point</a:t>
            </a:r>
          </a:p>
          <a:p>
            <a:pPr eaLnBrk="1" hangingPunct="1"/>
            <a:r>
              <a:rPr kumimoji="0" lang="en-US" altLang="zh-TW">
                <a:solidFill>
                  <a:schemeClr val="bg2"/>
                </a:solidFill>
                <a:latin typeface="Arial" pitchFamily="34" charset="0"/>
                <a:ea typeface="新細明體" pitchFamily="18" charset="-120"/>
              </a:rPr>
              <a:t>(</a:t>
            </a:r>
            <a:r>
              <a:rPr kumimoji="0" lang="el-GR" altLang="zh-TW" b="1">
                <a:solidFill>
                  <a:schemeClr val="bg2"/>
                </a:solidFill>
                <a:ea typeface="新細明體" pitchFamily="18" charset="-120"/>
              </a:rPr>
              <a:t>σ</a:t>
            </a:r>
            <a:r>
              <a:rPr kumimoji="0" lang="en-US" altLang="zh-TW">
                <a:solidFill>
                  <a:schemeClr val="bg2"/>
                </a:solidFill>
                <a:latin typeface="Arial" pitchFamily="34" charset="0"/>
                <a:ea typeface="新細明體" pitchFamily="18" charset="-120"/>
              </a:rPr>
              <a:t> = the scale at which the point was detected)</a:t>
            </a:r>
          </a:p>
        </p:txBody>
      </p:sp>
      <p:sp>
        <p:nvSpPr>
          <p:cNvPr id="49160" name="Text Box 8"/>
          <p:cNvSpPr txBox="1">
            <a:spLocks noChangeArrowheads="1"/>
          </p:cNvSpPr>
          <p:nvPr/>
        </p:nvSpPr>
        <p:spPr bwMode="auto">
          <a:xfrm>
            <a:off x="3505200" y="4572000"/>
            <a:ext cx="2673350" cy="366713"/>
          </a:xfrm>
          <a:prstGeom prst="rect">
            <a:avLst/>
          </a:prstGeom>
          <a:solidFill>
            <a:srgbClr val="EBF7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kumimoji="0" lang="en-US" altLang="zh-TW">
                <a:solidFill>
                  <a:schemeClr val="bg2"/>
                </a:solidFill>
                <a:latin typeface="Arial" pitchFamily="34" charset="0"/>
                <a:ea typeface="新細明體" pitchFamily="18" charset="-120"/>
              </a:rPr>
              <a:t>x response    y response</a:t>
            </a:r>
          </a:p>
        </p:txBody>
      </p:sp>
      <p:sp>
        <p:nvSpPr>
          <p:cNvPr id="49161" name="Rectangle 9"/>
          <p:cNvSpPr>
            <a:spLocks noChangeArrowheads="1"/>
          </p:cNvSpPr>
          <p:nvPr/>
        </p:nvSpPr>
        <p:spPr bwMode="auto">
          <a:xfrm>
            <a:off x="1219200" y="6175375"/>
            <a:ext cx="6229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dirty="0"/>
              <a:t>Can be computed very fast using integral images!</a:t>
            </a:r>
          </a:p>
        </p:txBody>
      </p:sp>
      <p:sp>
        <p:nvSpPr>
          <p:cNvPr id="49162" name="Text Box 10"/>
          <p:cNvSpPr txBox="1">
            <a:spLocks noChangeArrowheads="1"/>
          </p:cNvSpPr>
          <p:nvPr/>
        </p:nvSpPr>
        <p:spPr bwMode="auto">
          <a:xfrm>
            <a:off x="7585075" y="3060700"/>
            <a:ext cx="844550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>
                <a:solidFill>
                  <a:schemeClr val="bg2"/>
                </a:solidFill>
              </a:rPr>
              <a:t>60</a:t>
            </a:r>
            <a:r>
              <a:rPr lang="en-US" altLang="en-US" baseline="30000">
                <a:solidFill>
                  <a:schemeClr val="bg2"/>
                </a:solidFill>
              </a:rPr>
              <a:t>0</a:t>
            </a:r>
          </a:p>
          <a:p>
            <a:r>
              <a:rPr lang="en-US" altLang="en-US" sz="2400" baseline="30000">
                <a:solidFill>
                  <a:schemeClr val="bg2"/>
                </a:solidFill>
              </a:rPr>
              <a:t>window</a:t>
            </a:r>
            <a:endParaRPr lang="en-US" altLang="en-US" sz="2400">
              <a:solidFill>
                <a:schemeClr val="bg2"/>
              </a:solidFill>
            </a:endParaRPr>
          </a:p>
        </p:txBody>
      </p:sp>
      <p:graphicFrame>
        <p:nvGraphicFramePr>
          <p:cNvPr id="49163" name="Object 11"/>
          <p:cNvGraphicFramePr>
            <a:graphicFrameLocks noChangeAspect="1"/>
          </p:cNvGraphicFramePr>
          <p:nvPr/>
        </p:nvGraphicFramePr>
        <p:xfrm>
          <a:off x="6629400" y="2590800"/>
          <a:ext cx="121920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8297" name="Equation" r:id="rId5" imgW="863225" imgH="253890" progId="Equation.DSMT4">
                  <p:embed/>
                </p:oleObj>
              </mc:Choice>
              <mc:Fallback>
                <p:oleObj name="Equation" r:id="rId5" imgW="863225" imgH="25389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2590800"/>
                        <a:ext cx="1219200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64" name="Rectangle 1"/>
          <p:cNvSpPr>
            <a:spLocks noChangeArrowheads="1"/>
          </p:cNvSpPr>
          <p:nvPr/>
        </p:nvSpPr>
        <p:spPr bwMode="auto">
          <a:xfrm>
            <a:off x="4287838" y="5364163"/>
            <a:ext cx="4159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TW">
                <a:solidFill>
                  <a:schemeClr val="bg2"/>
                </a:solidFill>
                <a:ea typeface="新細明體" pitchFamily="18" charset="-120"/>
              </a:rPr>
              <a:t>dx</a:t>
            </a:r>
            <a:endParaRPr lang="en-US" altLang="en-US">
              <a:solidFill>
                <a:schemeClr val="bg2"/>
              </a:solidFill>
            </a:endParaRPr>
          </a:p>
        </p:txBody>
      </p:sp>
      <p:sp>
        <p:nvSpPr>
          <p:cNvPr id="49165" name="Rectangle 12"/>
          <p:cNvSpPr>
            <a:spLocks noChangeArrowheads="1"/>
          </p:cNvSpPr>
          <p:nvPr/>
        </p:nvSpPr>
        <p:spPr bwMode="auto">
          <a:xfrm>
            <a:off x="5332413" y="5732463"/>
            <a:ext cx="4143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zh-TW">
                <a:solidFill>
                  <a:schemeClr val="bg2"/>
                </a:solidFill>
                <a:ea typeface="新細明體" pitchFamily="18" charset="-120"/>
              </a:rPr>
              <a:t>dy</a:t>
            </a:r>
            <a:endParaRPr lang="en-US" altLang="en-US">
              <a:solidFill>
                <a:schemeClr val="bg2"/>
              </a:solidFill>
            </a:endParaRP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6756400" y="5436711"/>
            <a:ext cx="2362200" cy="738664"/>
          </a:xfrm>
          <a:prstGeom prst="rect">
            <a:avLst/>
          </a:prstGeom>
          <a:solidFill>
            <a:srgbClr val="EBF7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kumimoji="0" lang="en-US" altLang="zh-TW" sz="1400">
                <a:solidFill>
                  <a:schemeClr val="accent1">
                    <a:lumMod val="50000"/>
                  </a:schemeClr>
                </a:solidFill>
                <a:latin typeface="+mj-lt"/>
                <a:ea typeface="新細明體" pitchFamily="18" charset="-120"/>
              </a:rPr>
              <a:t>Haar wavelets (responses weighted with Gaussian)</a:t>
            </a:r>
          </a:p>
          <a:p>
            <a:pPr eaLnBrk="1" hangingPunct="1"/>
            <a:r>
              <a:rPr kumimoji="0" lang="en-US" altLang="zh-TW" sz="1400">
                <a:solidFill>
                  <a:schemeClr val="accent1">
                    <a:lumMod val="50000"/>
                  </a:schemeClr>
                </a:solidFill>
                <a:latin typeface="+mj-lt"/>
                <a:ea typeface="新細明體" pitchFamily="18" charset="-120"/>
              </a:rPr>
              <a:t>side length = </a:t>
            </a:r>
            <a:r>
              <a:rPr kumimoji="0" lang="en-US" altLang="zh-TW" sz="1400" b="1">
                <a:solidFill>
                  <a:schemeClr val="accent1">
                    <a:lumMod val="50000"/>
                  </a:schemeClr>
                </a:solidFill>
                <a:latin typeface="+mj-lt"/>
                <a:ea typeface="新細明體" pitchFamily="18" charset="-120"/>
              </a:rPr>
              <a:t>4</a:t>
            </a:r>
            <a:r>
              <a:rPr kumimoji="0" lang="el-GR" altLang="zh-TW" sz="1400" b="1">
                <a:solidFill>
                  <a:schemeClr val="accent1">
                    <a:lumMod val="50000"/>
                  </a:schemeClr>
                </a:solidFill>
                <a:latin typeface="+mj-lt"/>
                <a:ea typeface="新細明體" pitchFamily="18" charset="-120"/>
                <a:cs typeface="Times New Roman" pitchFamily="18" charset="0"/>
              </a:rPr>
              <a:t>σ</a:t>
            </a:r>
            <a:endParaRPr kumimoji="0" lang="en-US" altLang="zh-TW" sz="1400" b="1">
              <a:solidFill>
                <a:schemeClr val="accent1">
                  <a:lumMod val="50000"/>
                </a:schemeClr>
              </a:solidFill>
              <a:latin typeface="+mj-lt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0516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09600" y="1828800"/>
            <a:ext cx="77724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  <a:defRPr/>
            </a:pPr>
            <a:r>
              <a:rPr lang="en-US" sz="2800" dirty="0" smtClean="0"/>
              <a:t>Orientation assignment</a:t>
            </a:r>
          </a:p>
          <a:p>
            <a:pPr marL="457200" lvl="1" indent="0">
              <a:spcBef>
                <a:spcPct val="20000"/>
              </a:spcBef>
              <a:defRPr/>
            </a:pPr>
            <a:r>
              <a:rPr lang="en-US" sz="2600" dirty="0" smtClean="0"/>
              <a:t>- </a:t>
            </a:r>
            <a:r>
              <a:rPr lang="en-US" sz="2400" dirty="0" smtClean="0"/>
              <a:t>The image is convoluted with two first-order </a:t>
            </a:r>
            <a:r>
              <a:rPr lang="en-US" sz="2400" dirty="0" err="1" smtClean="0"/>
              <a:t>Haar</a:t>
            </a:r>
            <a:r>
              <a:rPr lang="en-US" sz="2400" dirty="0" smtClean="0"/>
              <a:t> wavelets. </a:t>
            </a:r>
          </a:p>
          <a:p>
            <a:pPr marL="457200" lvl="1" indent="0">
              <a:spcBef>
                <a:spcPct val="20000"/>
              </a:spcBef>
              <a:defRPr/>
            </a:pPr>
            <a:r>
              <a:rPr lang="en-US" sz="2400" dirty="0" smtClean="0"/>
              <a:t>- The filter responses at certain sampling points around the </a:t>
            </a:r>
            <a:r>
              <a:rPr lang="en-US" sz="2400" dirty="0" err="1" smtClean="0"/>
              <a:t>keypoint</a:t>
            </a:r>
            <a:r>
              <a:rPr lang="en-US" sz="2400" dirty="0" smtClean="0"/>
              <a:t> are represented as a vector in a two-dimensional space.</a:t>
            </a:r>
          </a:p>
          <a:p>
            <a:pPr marL="457200" lvl="1" indent="0">
              <a:spcBef>
                <a:spcPct val="20000"/>
              </a:spcBef>
              <a:defRPr/>
            </a:pPr>
            <a:r>
              <a:rPr lang="en-US" sz="2400" dirty="0" smtClean="0"/>
              <a:t>- A rotating window of 60</a:t>
            </a:r>
            <a:r>
              <a:rPr lang="en-US" sz="2400" baseline="30000" dirty="0" smtClean="0"/>
              <a:t>0</a:t>
            </a:r>
            <a:r>
              <a:rPr lang="en-US" sz="2400" dirty="0" smtClean="0"/>
              <a:t> is used to sum up all vectors within its range, and the longest resulting vector determines the orientation.</a:t>
            </a:r>
            <a:endParaRPr lang="en-US" sz="2400" baseline="30000" dirty="0" smtClean="0"/>
          </a:p>
          <a:p>
            <a:pPr lvl="1">
              <a:spcBef>
                <a:spcPct val="20000"/>
              </a:spcBef>
              <a:defRPr/>
            </a:pPr>
            <a:r>
              <a:rPr lang="en-US" sz="2600" dirty="0" smtClean="0"/>
              <a:t>	</a:t>
            </a:r>
          </a:p>
        </p:txBody>
      </p:sp>
      <p:sp>
        <p:nvSpPr>
          <p:cNvPr id="50179" name="Rectangle 2"/>
          <p:cNvSpPr txBox="1">
            <a:spLocks noChangeArrowheads="1"/>
          </p:cNvSpPr>
          <p:nvPr/>
        </p:nvSpPr>
        <p:spPr bwMode="auto">
          <a:xfrm>
            <a:off x="533400" y="533400"/>
            <a:ext cx="876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3600" dirty="0" smtClean="0">
                <a:solidFill>
                  <a:schemeClr val="tx2"/>
                </a:solidFill>
              </a:rPr>
              <a:t>SURF</a:t>
            </a:r>
            <a:endParaRPr lang="en-US" altLang="en-US" sz="3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30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533400"/>
            <a:ext cx="8763000" cy="1143000"/>
          </a:xfrm>
        </p:spPr>
        <p:txBody>
          <a:bodyPr lIns="91440" tIns="45720" rIns="91440" bIns="45720"/>
          <a:lstStyle/>
          <a:p>
            <a:r>
              <a:rPr lang="en-US" altLang="en-US" dirty="0" smtClean="0"/>
              <a:t>SURF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715000" y="2438400"/>
            <a:ext cx="3200400" cy="4114800"/>
          </a:xfrm>
        </p:spPr>
        <p:txBody>
          <a:bodyPr lIns="91440" tIns="45720" rIns="91440" bIns="45720"/>
          <a:lstStyle/>
          <a:p>
            <a:r>
              <a:rPr lang="en-US" altLang="zh-TW" sz="2200" smtClean="0">
                <a:ea typeface="新細明體" pitchFamily="18" charset="-120"/>
              </a:rPr>
              <a:t>Sum the response over each sub-region for dx and  dy separately.</a:t>
            </a:r>
          </a:p>
          <a:p>
            <a:r>
              <a:rPr lang="en-US" altLang="zh-TW" sz="2200" smtClean="0">
                <a:ea typeface="新細明體" pitchFamily="18" charset="-120"/>
              </a:rPr>
              <a:t>To bring in information about the polarity of the intensity changes, extract the sum of absolute value of the responses too. </a:t>
            </a:r>
            <a:endParaRPr lang="en-US" altLang="zh-TW" sz="2200" b="1" smtClean="0">
              <a:solidFill>
                <a:srgbClr val="FFC000"/>
              </a:solidFill>
              <a:ea typeface="新細明體" pitchFamily="18" charset="-120"/>
              <a:sym typeface="Wingdings" pitchFamily="2" charset="2"/>
            </a:endParaRPr>
          </a:p>
          <a:p>
            <a:pPr>
              <a:buFontTx/>
              <a:buNone/>
            </a:pPr>
            <a:endParaRPr lang="en-US" altLang="zh-TW" sz="2200" b="1" smtClean="0">
              <a:solidFill>
                <a:srgbClr val="FFC000"/>
              </a:solidFill>
              <a:ea typeface="新細明體" pitchFamily="18" charset="-120"/>
              <a:sym typeface="Wingdings" pitchFamily="2" charset="2"/>
            </a:endParaRPr>
          </a:p>
          <a:p>
            <a:pPr>
              <a:buFontTx/>
              <a:buNone/>
            </a:pPr>
            <a:r>
              <a:rPr lang="en-US" altLang="zh-TW" sz="2200" b="1" smtClean="0">
                <a:solidFill>
                  <a:srgbClr val="FFC000"/>
                </a:solidFill>
                <a:ea typeface="新細明體" pitchFamily="18" charset="-120"/>
                <a:sym typeface="Wingdings" pitchFamily="2" charset="2"/>
              </a:rPr>
              <a:t>  Feature vector  size: </a:t>
            </a:r>
          </a:p>
          <a:p>
            <a:pPr>
              <a:buFontTx/>
              <a:buNone/>
            </a:pPr>
            <a:r>
              <a:rPr lang="en-US" altLang="zh-TW" sz="2200" b="1" smtClean="0">
                <a:solidFill>
                  <a:srgbClr val="FFC000"/>
                </a:solidFill>
                <a:ea typeface="新細明體" pitchFamily="18" charset="-120"/>
                <a:sym typeface="Wingdings" pitchFamily="2" charset="2"/>
              </a:rPr>
              <a:t>  4 x 16 = 64</a:t>
            </a:r>
            <a:endParaRPr lang="en-US" altLang="zh-TW" sz="2200" b="1" smtClean="0">
              <a:solidFill>
                <a:srgbClr val="FFC000"/>
              </a:solidFill>
              <a:ea typeface="新細明體" pitchFamily="18" charset="-12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990600" y="17526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endParaRPr lang="en-US" sz="2200" kern="0" dirty="0">
              <a:latin typeface="+mn-lt"/>
            </a:endParaRPr>
          </a:p>
        </p:txBody>
      </p:sp>
      <p:pic>
        <p:nvPicPr>
          <p:cNvPr id="5120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438400"/>
            <a:ext cx="5138738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6" name="Rectangle 3"/>
          <p:cNvSpPr txBox="1">
            <a:spLocks noChangeArrowheads="1"/>
          </p:cNvSpPr>
          <p:nvPr/>
        </p:nvSpPr>
        <p:spPr bwMode="auto">
          <a:xfrm>
            <a:off x="381000" y="1600200"/>
            <a:ext cx="77724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sz="2600"/>
              <a:t>Keypoint descriptor (square region of size 20</a:t>
            </a:r>
            <a:r>
              <a:rPr lang="el-GR" altLang="en-US" sz="2600">
                <a:cs typeface="Times New Roman" pitchFamily="18" charset="0"/>
              </a:rPr>
              <a:t>σ</a:t>
            </a:r>
            <a:r>
              <a:rPr lang="en-US" altLang="en-US" sz="2600">
                <a:cs typeface="Times New Roman" pitchFamily="18" charset="0"/>
              </a:rPr>
              <a:t>)</a:t>
            </a:r>
            <a:endParaRPr lang="el-GR" altLang="en-US" sz="2600">
              <a:cs typeface="Times New Roman" pitchFamily="18" charset="0"/>
            </a:endParaRPr>
          </a:p>
          <a:p>
            <a:pPr lvl="1">
              <a:spcBef>
                <a:spcPct val="20000"/>
              </a:spcBef>
            </a:pPr>
            <a:r>
              <a:rPr lang="en-US" altLang="en-US" sz="2600"/>
              <a:t>	</a:t>
            </a:r>
          </a:p>
        </p:txBody>
      </p:sp>
      <p:sp>
        <p:nvSpPr>
          <p:cNvPr id="51207" name="Text Box 8"/>
          <p:cNvSpPr txBox="1">
            <a:spLocks noChangeArrowheads="1"/>
          </p:cNvSpPr>
          <p:nvPr/>
        </p:nvSpPr>
        <p:spPr bwMode="auto">
          <a:xfrm>
            <a:off x="3962400" y="2514600"/>
            <a:ext cx="7937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>
                <a:solidFill>
                  <a:schemeClr val="bg2"/>
                </a:solidFill>
              </a:rPr>
              <a:t>4 x 4</a:t>
            </a:r>
          </a:p>
          <a:p>
            <a:r>
              <a:rPr lang="en-US" altLang="en-US" sz="2400">
                <a:solidFill>
                  <a:schemeClr val="bg2"/>
                </a:solidFill>
              </a:rPr>
              <a:t>grid</a:t>
            </a:r>
          </a:p>
        </p:txBody>
      </p:sp>
    </p:spTree>
    <p:extLst>
      <p:ext uri="{BB962C8B-B14F-4D97-AF65-F5344CB8AC3E}">
        <p14:creationId xmlns:p14="http://schemas.microsoft.com/office/powerpoint/2010/main" val="86307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533400"/>
            <a:ext cx="8763000" cy="1143000"/>
          </a:xfrm>
        </p:spPr>
        <p:txBody>
          <a:bodyPr lIns="91440" tIns="45720" rIns="91440" bIns="45720"/>
          <a:lstStyle/>
          <a:p>
            <a:r>
              <a:rPr lang="en-US" altLang="en-US" dirty="0" smtClean="0"/>
              <a:t>SURF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943600" y="1905000"/>
            <a:ext cx="2971800" cy="4953000"/>
          </a:xfrm>
        </p:spPr>
        <p:txBody>
          <a:bodyPr lIns="91440" tIns="45720" rIns="91440" bIns="45720"/>
          <a:lstStyle/>
          <a:p>
            <a:r>
              <a:rPr lang="en-US" altLang="zh-TW" dirty="0" smtClean="0">
                <a:ea typeface="新細明體" pitchFamily="18" charset="-120"/>
              </a:rPr>
              <a:t>SURF-128</a:t>
            </a:r>
          </a:p>
          <a:p>
            <a:pPr lvl="1"/>
            <a:r>
              <a:rPr lang="en-US" altLang="zh-TW" sz="2000" dirty="0" smtClean="0">
                <a:ea typeface="新細明體" pitchFamily="18" charset="-120"/>
              </a:rPr>
              <a:t>The sum of d</a:t>
            </a:r>
            <a:r>
              <a:rPr lang="en-US" altLang="zh-TW" sz="2000" baseline="-25000" dirty="0" smtClean="0">
                <a:ea typeface="新細明體" pitchFamily="18" charset="-120"/>
              </a:rPr>
              <a:t>x</a:t>
            </a:r>
            <a:r>
              <a:rPr lang="en-US" altLang="zh-TW" sz="2000" dirty="0" smtClean="0">
                <a:ea typeface="新細明體" pitchFamily="18" charset="-120"/>
              </a:rPr>
              <a:t> and |d</a:t>
            </a:r>
            <a:r>
              <a:rPr lang="en-US" altLang="zh-TW" sz="2000" baseline="-25000" dirty="0" smtClean="0">
                <a:ea typeface="新細明體" pitchFamily="18" charset="-120"/>
              </a:rPr>
              <a:t>x</a:t>
            </a:r>
            <a:r>
              <a:rPr lang="en-US" altLang="zh-TW" sz="2000" dirty="0" smtClean="0">
                <a:ea typeface="新細明體" pitchFamily="18" charset="-120"/>
              </a:rPr>
              <a:t>| are computed separately for points where      </a:t>
            </a:r>
            <a:r>
              <a:rPr lang="en-US" altLang="zh-TW" sz="2000" dirty="0" err="1" smtClean="0">
                <a:ea typeface="新細明體" pitchFamily="18" charset="-120"/>
              </a:rPr>
              <a:t>d</a:t>
            </a:r>
            <a:r>
              <a:rPr lang="en-US" altLang="zh-TW" sz="2000" baseline="-25000" dirty="0" err="1" smtClean="0">
                <a:ea typeface="新細明體" pitchFamily="18" charset="-120"/>
              </a:rPr>
              <a:t>y</a:t>
            </a:r>
            <a:r>
              <a:rPr lang="en-US" altLang="zh-TW" sz="2000" dirty="0" smtClean="0">
                <a:ea typeface="新細明體" pitchFamily="18" charset="-120"/>
              </a:rPr>
              <a:t> &lt; 0 and </a:t>
            </a:r>
            <a:r>
              <a:rPr lang="en-US" altLang="zh-TW" sz="2000" dirty="0" err="1" smtClean="0">
                <a:ea typeface="新細明體" pitchFamily="18" charset="-120"/>
              </a:rPr>
              <a:t>d</a:t>
            </a:r>
            <a:r>
              <a:rPr lang="en-US" altLang="zh-TW" sz="2000" baseline="-25000" dirty="0" err="1" smtClean="0">
                <a:ea typeface="新細明體" pitchFamily="18" charset="-120"/>
              </a:rPr>
              <a:t>y</a:t>
            </a:r>
            <a:r>
              <a:rPr lang="en-US" altLang="zh-TW" sz="2000" dirty="0" smtClean="0">
                <a:ea typeface="新細明體" pitchFamily="18" charset="-120"/>
              </a:rPr>
              <a:t> &gt;0</a:t>
            </a:r>
          </a:p>
          <a:p>
            <a:pPr lvl="1"/>
            <a:endParaRPr lang="en-US" altLang="zh-TW" sz="2000" dirty="0" smtClean="0">
              <a:ea typeface="新細明體" pitchFamily="18" charset="-120"/>
            </a:endParaRPr>
          </a:p>
          <a:p>
            <a:pPr lvl="1"/>
            <a:r>
              <a:rPr lang="en-US" altLang="zh-TW" sz="2000" dirty="0" smtClean="0">
                <a:ea typeface="新細明體" pitchFamily="18" charset="-120"/>
              </a:rPr>
              <a:t>Similarly for the sum of </a:t>
            </a:r>
            <a:r>
              <a:rPr lang="en-US" altLang="zh-TW" sz="2000" dirty="0" err="1" smtClean="0">
                <a:ea typeface="新細明體" pitchFamily="18" charset="-120"/>
              </a:rPr>
              <a:t>d</a:t>
            </a:r>
            <a:r>
              <a:rPr lang="en-US" altLang="zh-TW" sz="2000" baseline="-25000" dirty="0" err="1" smtClean="0">
                <a:ea typeface="新細明體" pitchFamily="18" charset="-120"/>
              </a:rPr>
              <a:t>y</a:t>
            </a:r>
            <a:r>
              <a:rPr lang="en-US" altLang="zh-TW" sz="2000" dirty="0" smtClean="0">
                <a:ea typeface="新細明體" pitchFamily="18" charset="-120"/>
              </a:rPr>
              <a:t> and |</a:t>
            </a:r>
            <a:r>
              <a:rPr lang="en-US" altLang="zh-TW" sz="2000" dirty="0" err="1" smtClean="0">
                <a:ea typeface="新細明體" pitchFamily="18" charset="-120"/>
              </a:rPr>
              <a:t>d</a:t>
            </a:r>
            <a:r>
              <a:rPr lang="en-US" altLang="zh-TW" sz="2000" baseline="-25000" dirty="0" err="1" smtClean="0">
                <a:ea typeface="新細明體" pitchFamily="18" charset="-120"/>
              </a:rPr>
              <a:t>y</a:t>
            </a:r>
            <a:r>
              <a:rPr lang="en-US" altLang="zh-TW" sz="2000" dirty="0" smtClean="0">
                <a:ea typeface="新細明體" pitchFamily="18" charset="-120"/>
              </a:rPr>
              <a:t>|</a:t>
            </a:r>
          </a:p>
          <a:p>
            <a:pPr lvl="1"/>
            <a:endParaRPr lang="en-US" altLang="zh-TW" sz="1600" b="1" dirty="0" smtClean="0">
              <a:solidFill>
                <a:srgbClr val="FFC000"/>
              </a:solidFill>
              <a:ea typeface="新細明體" pitchFamily="18" charset="-120"/>
            </a:endParaRPr>
          </a:p>
          <a:p>
            <a:pPr lvl="1"/>
            <a:r>
              <a:rPr lang="en-US" altLang="zh-TW" sz="2000" b="1" dirty="0" smtClean="0">
                <a:solidFill>
                  <a:srgbClr val="FFC000"/>
                </a:solidFill>
                <a:ea typeface="新細明體" pitchFamily="18" charset="-120"/>
              </a:rPr>
              <a:t>More discriminatory!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914400" y="18288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endParaRPr lang="en-US" sz="2200" kern="0" dirty="0">
              <a:latin typeface="+mn-lt"/>
            </a:endParaRPr>
          </a:p>
        </p:txBody>
      </p:sp>
      <p:pic>
        <p:nvPicPr>
          <p:cNvPr id="5222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057400"/>
            <a:ext cx="5138738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291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F2071FB5-7E9C-4E0E-AE4D-F94464707C45}" type="slidenum">
              <a:rPr lang="en-US">
                <a:solidFill>
                  <a:srgbClr val="A50021"/>
                </a:solidFill>
              </a:rPr>
              <a:pPr/>
              <a:t>13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graphicFrame>
        <p:nvGraphicFramePr>
          <p:cNvPr id="877570" name="Object 38"/>
          <p:cNvGraphicFramePr>
            <a:graphicFrameLocks noChangeAspect="1"/>
          </p:cNvGraphicFramePr>
          <p:nvPr/>
        </p:nvGraphicFramePr>
        <p:xfrm>
          <a:off x="1042988" y="1765300"/>
          <a:ext cx="6985000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7625" name="方程式" r:id="rId4" imgW="2730240" imgH="368280" progId="Equation.3">
                  <p:embed/>
                </p:oleObj>
              </mc:Choice>
              <mc:Fallback>
                <p:oleObj name="方程式" r:id="rId4" imgW="2730240" imgH="368280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765300"/>
                        <a:ext cx="6985000" cy="942975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757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Moravec corner detector</a:t>
            </a:r>
          </a:p>
        </p:txBody>
      </p:sp>
      <p:sp>
        <p:nvSpPr>
          <p:cNvPr id="87757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143000"/>
            <a:ext cx="8229600" cy="603250"/>
          </a:xfrm>
        </p:spPr>
        <p:txBody>
          <a:bodyPr/>
          <a:lstStyle/>
          <a:p>
            <a:pPr>
              <a:spcBef>
                <a:spcPct val="0"/>
              </a:spcBef>
              <a:buFont typeface="Wingdings" pitchFamily="2" charset="2"/>
              <a:buNone/>
            </a:pPr>
            <a:r>
              <a:rPr lang="en-US" altLang="zh-TW" dirty="0">
                <a:ea typeface="新細明體" pitchFamily="18" charset="-120"/>
              </a:rPr>
              <a:t>Change of intensity for the shift [</a:t>
            </a:r>
            <a:r>
              <a:rPr lang="en-US" altLang="zh-TW" i="1" dirty="0" err="1">
                <a:ea typeface="新細明體" pitchFamily="18" charset="-120"/>
              </a:rPr>
              <a:t>u,v</a:t>
            </a:r>
            <a:r>
              <a:rPr lang="en-US" altLang="zh-TW" dirty="0">
                <a:ea typeface="新細明體" pitchFamily="18" charset="-120"/>
              </a:rPr>
              <a:t>]:</a:t>
            </a:r>
          </a:p>
          <a:p>
            <a:pPr>
              <a:spcBef>
                <a:spcPct val="0"/>
              </a:spcBef>
              <a:buFont typeface="Wingdings" pitchFamily="2" charset="2"/>
              <a:buNone/>
            </a:pPr>
            <a:endParaRPr lang="en-US" altLang="zh-TW" dirty="0">
              <a:ea typeface="新細明體" pitchFamily="18" charset="-120"/>
            </a:endParaRPr>
          </a:p>
          <a:p>
            <a:pPr>
              <a:spcBef>
                <a:spcPct val="0"/>
              </a:spcBef>
              <a:buFont typeface="Wingdings" pitchFamily="2" charset="2"/>
              <a:buNone/>
            </a:pPr>
            <a:endParaRPr lang="en-US" altLang="zh-TW" dirty="0">
              <a:ea typeface="新細明體" pitchFamily="18" charset="-120"/>
            </a:endParaRPr>
          </a:p>
          <a:p>
            <a:pPr>
              <a:spcBef>
                <a:spcPct val="0"/>
              </a:spcBef>
              <a:buFont typeface="Wingdings" pitchFamily="2" charset="2"/>
              <a:buNone/>
            </a:pPr>
            <a:endParaRPr lang="en-US" altLang="zh-TW" dirty="0">
              <a:ea typeface="新細明體" pitchFamily="18" charset="-120"/>
            </a:endParaRPr>
          </a:p>
          <a:p>
            <a:pPr>
              <a:spcBef>
                <a:spcPct val="0"/>
              </a:spcBef>
              <a:buFont typeface="Wingdings" pitchFamily="2" charset="2"/>
              <a:buNone/>
            </a:pPr>
            <a:endParaRPr lang="en-US" altLang="zh-TW" dirty="0">
              <a:ea typeface="新細明體" pitchFamily="18" charset="-120"/>
            </a:endParaRPr>
          </a:p>
        </p:txBody>
      </p:sp>
      <p:grpSp>
        <p:nvGrpSpPr>
          <p:cNvPr id="2" name="Group 37"/>
          <p:cNvGrpSpPr>
            <a:grpSpLocks/>
          </p:cNvGrpSpPr>
          <p:nvPr/>
        </p:nvGrpSpPr>
        <p:grpSpPr bwMode="auto">
          <a:xfrm>
            <a:off x="2047875" y="2349500"/>
            <a:ext cx="1371600" cy="1511300"/>
            <a:chOff x="1290" y="1480"/>
            <a:chExt cx="864" cy="952"/>
          </a:xfrm>
        </p:grpSpPr>
        <p:sp>
          <p:nvSpPr>
            <p:cNvPr id="877575" name="Text Box 30"/>
            <p:cNvSpPr txBox="1">
              <a:spLocks noChangeArrowheads="1"/>
            </p:cNvSpPr>
            <p:nvPr/>
          </p:nvSpPr>
          <p:spPr bwMode="auto">
            <a:xfrm>
              <a:off x="1290" y="1914"/>
              <a:ext cx="864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>
                  <a:latin typeface="Trebuchet MS" pitchFamily="34" charset="0"/>
                  <a:ea typeface="新細明體" pitchFamily="18" charset="-120"/>
                  <a:cs typeface="Tahoma" pitchFamily="34" charset="0"/>
                </a:rPr>
                <a:t>window function</a:t>
              </a:r>
              <a:endParaRPr lang="ru-RU" altLang="zh-TW">
                <a:latin typeface="Trebuchet MS" pitchFamily="34" charset="0"/>
                <a:ea typeface="新細明體" pitchFamily="18" charset="-120"/>
                <a:cs typeface="Tahoma" pitchFamily="34" charset="0"/>
              </a:endParaRPr>
            </a:p>
          </p:txBody>
        </p:sp>
        <p:sp>
          <p:nvSpPr>
            <p:cNvPr id="877576" name="Line 31"/>
            <p:cNvSpPr>
              <a:spLocks noChangeShapeType="1"/>
            </p:cNvSpPr>
            <p:nvPr/>
          </p:nvSpPr>
          <p:spPr bwMode="auto">
            <a:xfrm flipV="1">
              <a:off x="1728" y="1480"/>
              <a:ext cx="290" cy="47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35"/>
          <p:cNvGrpSpPr>
            <a:grpSpLocks/>
          </p:cNvGrpSpPr>
          <p:nvPr/>
        </p:nvGrpSpPr>
        <p:grpSpPr bwMode="auto">
          <a:xfrm>
            <a:off x="6443663" y="2420938"/>
            <a:ext cx="1479550" cy="1177925"/>
            <a:chOff x="4059" y="1525"/>
            <a:chExt cx="932" cy="742"/>
          </a:xfrm>
        </p:grpSpPr>
        <p:sp>
          <p:nvSpPr>
            <p:cNvPr id="877579" name="Text Box 23"/>
            <p:cNvSpPr txBox="1">
              <a:spLocks noChangeArrowheads="1"/>
            </p:cNvSpPr>
            <p:nvPr/>
          </p:nvSpPr>
          <p:spPr bwMode="auto">
            <a:xfrm>
              <a:off x="4059" y="1979"/>
              <a:ext cx="93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>
                  <a:latin typeface="Trebuchet MS" pitchFamily="34" charset="0"/>
                  <a:ea typeface="新細明體" pitchFamily="18" charset="-120"/>
                  <a:cs typeface="Tahoma" pitchFamily="34" charset="0"/>
                </a:rPr>
                <a:t>intensity</a:t>
              </a:r>
              <a:endParaRPr lang="ru-RU" altLang="zh-TW">
                <a:latin typeface="Trebuchet MS" pitchFamily="34" charset="0"/>
                <a:ea typeface="新細明體" pitchFamily="18" charset="-120"/>
                <a:cs typeface="Tahoma" pitchFamily="34" charset="0"/>
              </a:endParaRPr>
            </a:p>
          </p:txBody>
        </p:sp>
        <p:sp>
          <p:nvSpPr>
            <p:cNvPr id="877580" name="Line 33"/>
            <p:cNvSpPr>
              <a:spLocks noChangeShapeType="1"/>
            </p:cNvSpPr>
            <p:nvPr/>
          </p:nvSpPr>
          <p:spPr bwMode="auto">
            <a:xfrm flipV="1">
              <a:off x="4513" y="1525"/>
              <a:ext cx="0" cy="49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36"/>
          <p:cNvGrpSpPr>
            <a:grpSpLocks/>
          </p:cNvGrpSpPr>
          <p:nvPr/>
        </p:nvGrpSpPr>
        <p:grpSpPr bwMode="auto">
          <a:xfrm>
            <a:off x="4202113" y="2276475"/>
            <a:ext cx="1449387" cy="1584325"/>
            <a:chOff x="2647" y="1434"/>
            <a:chExt cx="913" cy="998"/>
          </a:xfrm>
        </p:grpSpPr>
        <p:sp>
          <p:nvSpPr>
            <p:cNvPr id="877582" name="Text Box 26"/>
            <p:cNvSpPr txBox="1">
              <a:spLocks noChangeArrowheads="1"/>
            </p:cNvSpPr>
            <p:nvPr/>
          </p:nvSpPr>
          <p:spPr bwMode="auto">
            <a:xfrm>
              <a:off x="2647" y="1914"/>
              <a:ext cx="913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TW">
                  <a:latin typeface="Trebuchet MS" pitchFamily="34" charset="0"/>
                  <a:ea typeface="新細明體" pitchFamily="18" charset="-120"/>
                  <a:cs typeface="Tahoma" pitchFamily="34" charset="0"/>
                </a:rPr>
                <a:t>shifted intensity</a:t>
              </a:r>
              <a:endParaRPr lang="ru-RU" altLang="zh-TW">
                <a:latin typeface="Trebuchet MS" pitchFamily="34" charset="0"/>
                <a:ea typeface="新細明體" pitchFamily="18" charset="-120"/>
                <a:cs typeface="Tahoma" pitchFamily="34" charset="0"/>
              </a:endParaRPr>
            </a:p>
          </p:txBody>
        </p:sp>
        <p:sp>
          <p:nvSpPr>
            <p:cNvPr id="877583" name="Line 34"/>
            <p:cNvSpPr>
              <a:spLocks noChangeShapeType="1"/>
            </p:cNvSpPr>
            <p:nvPr/>
          </p:nvSpPr>
          <p:spPr bwMode="auto">
            <a:xfrm flipV="1">
              <a:off x="3107" y="1434"/>
              <a:ext cx="0" cy="49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83712" name="Rectangle 32"/>
          <p:cNvSpPr>
            <a:spLocks noChangeArrowheads="1"/>
          </p:cNvSpPr>
          <p:nvPr/>
        </p:nvSpPr>
        <p:spPr bwMode="auto">
          <a:xfrm>
            <a:off x="609600" y="4572000"/>
            <a:ext cx="8229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US" altLang="zh-TW" sz="2800" b="1" dirty="0">
                <a:latin typeface="Trebuchet MS" pitchFamily="34" charset="0"/>
                <a:ea typeface="新細明體" pitchFamily="18" charset="-120"/>
              </a:rPr>
              <a:t>Four shifts:</a:t>
            </a:r>
            <a:r>
              <a:rPr lang="en-US" altLang="zh-TW" sz="2800" dirty="0">
                <a:latin typeface="Trebuchet MS" pitchFamily="34" charset="0"/>
                <a:ea typeface="新細明體" pitchFamily="18" charset="-120"/>
              </a:rPr>
              <a:t> (</a:t>
            </a:r>
            <a:r>
              <a:rPr lang="en-US" altLang="zh-TW" sz="2800" dirty="0" err="1">
                <a:latin typeface="Trebuchet MS" pitchFamily="34" charset="0"/>
                <a:ea typeface="新細明體" pitchFamily="18" charset="-120"/>
              </a:rPr>
              <a:t>u,v</a:t>
            </a:r>
            <a:r>
              <a:rPr lang="en-US" altLang="zh-TW" sz="2800" dirty="0">
                <a:latin typeface="Trebuchet MS" pitchFamily="34" charset="0"/>
                <a:ea typeface="新細明體" pitchFamily="18" charset="-120"/>
              </a:rPr>
              <a:t>) = (1,0), (1,1), (0,1), (-1, 1)</a:t>
            </a:r>
          </a:p>
          <a:p>
            <a:pPr marL="342900" indent="-342900"/>
            <a:endParaRPr lang="en-US" altLang="zh-TW" sz="2800" dirty="0">
              <a:latin typeface="Trebuchet MS" pitchFamily="34" charset="0"/>
              <a:ea typeface="新細明體" pitchFamily="18" charset="-120"/>
            </a:endParaRPr>
          </a:p>
          <a:p>
            <a:pPr marL="342900" indent="-342900"/>
            <a:r>
              <a:rPr lang="en-US" altLang="zh-TW" sz="2800" dirty="0">
                <a:latin typeface="Trebuchet MS" pitchFamily="34" charset="0"/>
                <a:ea typeface="新細明體" pitchFamily="18" charset="-120"/>
                <a:sym typeface="Wingdings" pitchFamily="2" charset="2"/>
              </a:rPr>
              <a:t></a:t>
            </a:r>
            <a:r>
              <a:rPr lang="en-US" altLang="zh-TW" sz="2800" dirty="0">
                <a:latin typeface="Trebuchet MS" pitchFamily="34" charset="0"/>
                <a:ea typeface="新細明體" pitchFamily="18" charset="-120"/>
              </a:rPr>
              <a:t>Look for local maxima in </a:t>
            </a:r>
            <a:r>
              <a:rPr lang="en-US" altLang="zh-TW" sz="2800" dirty="0">
                <a:latin typeface="Trebuchet MS" pitchFamily="34" charset="0"/>
                <a:ea typeface="新細明體" pitchFamily="18" charset="-120"/>
                <a:sym typeface="Symbol" pitchFamily="18" charset="2"/>
              </a:rPr>
              <a:t></a:t>
            </a:r>
            <a:r>
              <a:rPr lang="en-US" altLang="zh-TW" sz="2800" dirty="0">
                <a:latin typeface="Trebuchet MS" pitchFamily="34" charset="0"/>
                <a:ea typeface="新細明體" pitchFamily="18" charset="-120"/>
              </a:rPr>
              <a:t> </a:t>
            </a:r>
            <a:r>
              <a:rPr lang="en-US" altLang="zh-TW" sz="2800" i="1" dirty="0" smtClean="0">
                <a:ea typeface="新細明體" pitchFamily="18" charset="-120"/>
              </a:rPr>
              <a:t>min{E(</a:t>
            </a:r>
            <a:r>
              <a:rPr lang="en-US" altLang="zh-TW" sz="2800" i="1" dirty="0" err="1" smtClean="0">
                <a:ea typeface="新細明體" pitchFamily="18" charset="-120"/>
              </a:rPr>
              <a:t>u,v</a:t>
            </a:r>
            <a:r>
              <a:rPr lang="en-US" altLang="zh-TW" sz="2800" i="1" dirty="0">
                <a:ea typeface="新細明體" pitchFamily="18" charset="-120"/>
              </a:rPr>
              <a:t>)}</a:t>
            </a:r>
            <a:endParaRPr kumimoji="1" lang="en-US" altLang="zh-TW" sz="2800" i="1" dirty="0">
              <a:ea typeface="新細明體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83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12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533400"/>
            <a:ext cx="7772400" cy="1143000"/>
          </a:xfrm>
        </p:spPr>
        <p:txBody>
          <a:bodyPr lIns="91440" tIns="45720" rIns="91440" bIns="45720"/>
          <a:lstStyle/>
          <a:p>
            <a:r>
              <a:rPr lang="en-US" altLang="en-US" smtClean="0"/>
              <a:t>SURF: Speeded Up Robust Features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62000" y="1676400"/>
            <a:ext cx="7772400" cy="4114800"/>
          </a:xfrm>
        </p:spPr>
        <p:txBody>
          <a:bodyPr lIns="91440" tIns="45720" rIns="91440" bIns="45720"/>
          <a:lstStyle/>
          <a:p>
            <a:endParaRPr lang="en-US" altLang="en-US" sz="2800" smtClean="0"/>
          </a:p>
          <a:p>
            <a:r>
              <a:rPr lang="en-US" altLang="en-US" sz="2800" smtClean="0"/>
              <a:t>Has been reported to be 3 times faster than SIFT.</a:t>
            </a:r>
          </a:p>
          <a:p>
            <a:endParaRPr lang="en-US" altLang="en-US" sz="2800" smtClean="0"/>
          </a:p>
          <a:p>
            <a:r>
              <a:rPr lang="en-US" altLang="zh-TW" sz="2800" smtClean="0">
                <a:ea typeface="新細明體" pitchFamily="18" charset="-120"/>
              </a:rPr>
              <a:t>Less robust to illumination and viewpoint changes compared to SIFT. </a:t>
            </a:r>
          </a:p>
          <a:p>
            <a:endParaRPr lang="en-US" altLang="en-US" sz="2800" smtClean="0"/>
          </a:p>
          <a:p>
            <a:pPr lvl="1"/>
            <a:endParaRPr lang="en-US" altLang="en-US" smtClean="0"/>
          </a:p>
        </p:txBody>
      </p:sp>
      <p:sp>
        <p:nvSpPr>
          <p:cNvPr id="53252" name="Rectangle 5"/>
          <p:cNvSpPr>
            <a:spLocks noChangeArrowheads="1"/>
          </p:cNvSpPr>
          <p:nvPr/>
        </p:nvSpPr>
        <p:spPr bwMode="auto">
          <a:xfrm>
            <a:off x="457200" y="5177928"/>
            <a:ext cx="814639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800" dirty="0">
                <a:solidFill>
                  <a:srgbClr val="00B050"/>
                </a:solidFill>
              </a:rPr>
              <a:t>K. </a:t>
            </a:r>
            <a:r>
              <a:rPr lang="en-US" altLang="en-US" sz="1800" dirty="0" err="1">
                <a:solidFill>
                  <a:srgbClr val="00B050"/>
                </a:solidFill>
              </a:rPr>
              <a:t>Mikolajczyk</a:t>
            </a:r>
            <a:r>
              <a:rPr lang="en-US" altLang="en-US" sz="1800" dirty="0">
                <a:solidFill>
                  <a:srgbClr val="00B050"/>
                </a:solidFill>
              </a:rPr>
              <a:t> and C. </a:t>
            </a:r>
            <a:r>
              <a:rPr lang="en-US" altLang="en-US" sz="1800" dirty="0" err="1">
                <a:solidFill>
                  <a:srgbClr val="00B050"/>
                </a:solidFill>
              </a:rPr>
              <a:t>Schmid</a:t>
            </a:r>
            <a:r>
              <a:rPr lang="en-US" altLang="en-US" sz="1800" dirty="0">
                <a:solidFill>
                  <a:srgbClr val="00B050"/>
                </a:solidFill>
              </a:rPr>
              <a:t>,"A Performance Evaluation of Local Descriptors", </a:t>
            </a:r>
          </a:p>
          <a:p>
            <a:r>
              <a:rPr lang="en-US" altLang="en-US" sz="1800" b="1" dirty="0">
                <a:solidFill>
                  <a:srgbClr val="00B050"/>
                </a:solidFill>
              </a:rPr>
              <a:t>IEEE Transactions on Pattern Analysis and Machine Intelligence</a:t>
            </a:r>
            <a:r>
              <a:rPr lang="en-US" altLang="en-US" sz="1800" dirty="0">
                <a:solidFill>
                  <a:srgbClr val="00B050"/>
                </a:solidFill>
              </a:rPr>
              <a:t>, vol. 27, no. 10, </a:t>
            </a:r>
          </a:p>
          <a:p>
            <a:r>
              <a:rPr lang="en-US" altLang="en-US" sz="1800" dirty="0">
                <a:solidFill>
                  <a:srgbClr val="00B050"/>
                </a:solidFill>
              </a:rPr>
              <a:t>pp. 1615-1630, 2005. </a:t>
            </a:r>
          </a:p>
        </p:txBody>
      </p:sp>
    </p:spTree>
    <p:extLst>
      <p:ext uri="{BB962C8B-B14F-4D97-AF65-F5344CB8AC3E}">
        <p14:creationId xmlns:p14="http://schemas.microsoft.com/office/powerpoint/2010/main" val="356253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E3AEB06E-D7DA-4010-8B4A-5DA7AA2FC664}" type="slidenum">
              <a:rPr lang="en-US">
                <a:solidFill>
                  <a:srgbClr val="A50021"/>
                </a:solidFill>
              </a:rPr>
              <a:pPr/>
              <a:t>131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797698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395288" y="2565400"/>
            <a:ext cx="8353425" cy="1470025"/>
          </a:xfrm>
        </p:spPr>
        <p:txBody>
          <a:bodyPr/>
          <a:lstStyle/>
          <a:p>
            <a:r>
              <a:rPr lang="en-US" altLang="zh-TW" sz="4400">
                <a:latin typeface="Garamond" pitchFamily="18" charset="0"/>
                <a:ea typeface="新細明體" pitchFamily="18" charset="-120"/>
              </a:rPr>
              <a:t>SIFT extensions</a:t>
            </a:r>
            <a:endParaRPr lang="en-US" altLang="zh-TW" i="1">
              <a:latin typeface="Garamond" pitchFamily="18" charset="0"/>
              <a:ea typeface="新細明體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67948B28-0FFC-4743-98F6-51E2E647F6EE}" type="slidenum">
              <a:rPr lang="en-US">
                <a:solidFill>
                  <a:srgbClr val="A50021"/>
                </a:solidFill>
              </a:rPr>
              <a:pPr/>
              <a:t>132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7997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PCA</a:t>
            </a:r>
          </a:p>
        </p:txBody>
      </p:sp>
      <p:pic>
        <p:nvPicPr>
          <p:cNvPr id="7997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2625" y="1779588"/>
            <a:ext cx="7777163" cy="3378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88F4C90E-4994-496C-936C-7FEC4708F1AF}" type="slidenum">
              <a:rPr lang="en-US">
                <a:solidFill>
                  <a:srgbClr val="A50021"/>
                </a:solidFill>
              </a:rPr>
              <a:pPr/>
              <a:t>133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80179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PCA-SIFT</a:t>
            </a:r>
          </a:p>
        </p:txBody>
      </p:sp>
      <p:sp>
        <p:nvSpPr>
          <p:cNvPr id="8017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Only change step 4</a:t>
            </a:r>
          </a:p>
          <a:p>
            <a:r>
              <a:rPr lang="en-US" altLang="zh-TW">
                <a:ea typeface="新細明體" pitchFamily="18" charset="-120"/>
              </a:rPr>
              <a:t>Pre-compute an eigen-space for local gradient patches of size 41x41</a:t>
            </a:r>
          </a:p>
          <a:p>
            <a:r>
              <a:rPr lang="en-US" altLang="zh-TW">
                <a:ea typeface="新細明體" pitchFamily="18" charset="-120"/>
              </a:rPr>
              <a:t>2x39x39=3042 elements</a:t>
            </a:r>
          </a:p>
          <a:p>
            <a:r>
              <a:rPr lang="en-US" altLang="zh-TW">
                <a:ea typeface="新細明體" pitchFamily="18" charset="-120"/>
              </a:rPr>
              <a:t>Only keep 20 components</a:t>
            </a:r>
          </a:p>
          <a:p>
            <a:r>
              <a:rPr lang="en-US" altLang="zh-TW">
                <a:ea typeface="新細明體" pitchFamily="18" charset="-120"/>
              </a:rPr>
              <a:t>A more compact descriptor</a:t>
            </a:r>
          </a:p>
          <a:p>
            <a:endParaRPr lang="en-US" altLang="zh-TW">
              <a:ea typeface="新細明體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D0D4FBB5-A245-4B80-974A-63DDBF695DC5}" type="slidenum">
              <a:rPr lang="en-US">
                <a:solidFill>
                  <a:srgbClr val="A50021"/>
                </a:solidFill>
              </a:rPr>
              <a:pPr/>
              <a:t>134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8038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2800">
                <a:ea typeface="新細明體" pitchFamily="18" charset="-120"/>
              </a:rPr>
              <a:t>GLOH (Gradient location-orientation histogram)</a:t>
            </a:r>
          </a:p>
        </p:txBody>
      </p:sp>
      <p:pic>
        <p:nvPicPr>
          <p:cNvPr id="8038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288" y="1125538"/>
            <a:ext cx="6542087" cy="25431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grpSp>
        <p:nvGrpSpPr>
          <p:cNvPr id="803844" name="Group 4"/>
          <p:cNvGrpSpPr>
            <a:grpSpLocks/>
          </p:cNvGrpSpPr>
          <p:nvPr/>
        </p:nvGrpSpPr>
        <p:grpSpPr bwMode="auto">
          <a:xfrm>
            <a:off x="900113" y="4149725"/>
            <a:ext cx="1871662" cy="1816100"/>
            <a:chOff x="476" y="2614"/>
            <a:chExt cx="1179" cy="1144"/>
          </a:xfrm>
        </p:grpSpPr>
        <p:pic>
          <p:nvPicPr>
            <p:cNvPr id="803845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76" y="2614"/>
              <a:ext cx="1179" cy="114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03846" name="Line 6"/>
            <p:cNvSpPr>
              <a:spLocks noChangeShapeType="1"/>
            </p:cNvSpPr>
            <p:nvPr/>
          </p:nvSpPr>
          <p:spPr bwMode="auto">
            <a:xfrm>
              <a:off x="703" y="2795"/>
              <a:ext cx="216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3847" name="Line 7"/>
            <p:cNvSpPr>
              <a:spLocks noChangeShapeType="1"/>
            </p:cNvSpPr>
            <p:nvPr/>
          </p:nvSpPr>
          <p:spPr bwMode="auto">
            <a:xfrm>
              <a:off x="1202" y="3363"/>
              <a:ext cx="205" cy="2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3848" name="Line 8"/>
            <p:cNvSpPr>
              <a:spLocks noChangeShapeType="1"/>
            </p:cNvSpPr>
            <p:nvPr/>
          </p:nvSpPr>
          <p:spPr bwMode="auto">
            <a:xfrm rot="-5400000">
              <a:off x="1224" y="2827"/>
              <a:ext cx="216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3849" name="Line 9"/>
            <p:cNvSpPr>
              <a:spLocks noChangeShapeType="1"/>
            </p:cNvSpPr>
            <p:nvPr/>
          </p:nvSpPr>
          <p:spPr bwMode="auto">
            <a:xfrm rot="-5400000">
              <a:off x="686" y="3353"/>
              <a:ext cx="222" cy="2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03850" name="Rectangle 10"/>
          <p:cNvSpPr>
            <a:spLocks noChangeArrowheads="1"/>
          </p:cNvSpPr>
          <p:nvPr/>
        </p:nvSpPr>
        <p:spPr bwMode="auto">
          <a:xfrm>
            <a:off x="3059113" y="4076700"/>
            <a:ext cx="5400675" cy="22828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kumimoji="1" lang="en-US" altLang="zh-TW">
                <a:latin typeface="Trebuchet MS" pitchFamily="34" charset="0"/>
                <a:ea typeface="新細明體" pitchFamily="18" charset="-120"/>
                <a:sym typeface="Symbol" pitchFamily="18" charset="2"/>
              </a:rPr>
              <a:t>17 location bins</a:t>
            </a:r>
          </a:p>
          <a:p>
            <a:pPr eaLnBrk="0" hangingPunct="0"/>
            <a:r>
              <a:rPr kumimoji="1" lang="en-US" altLang="zh-TW">
                <a:latin typeface="Trebuchet MS" pitchFamily="34" charset="0"/>
                <a:ea typeface="新細明體" pitchFamily="18" charset="-120"/>
                <a:sym typeface="Symbol" pitchFamily="18" charset="2"/>
              </a:rPr>
              <a:t>16 orientation bins</a:t>
            </a:r>
          </a:p>
          <a:p>
            <a:pPr eaLnBrk="0" hangingPunct="0"/>
            <a:r>
              <a:rPr kumimoji="1" lang="en-US" altLang="zh-TW">
                <a:latin typeface="Trebuchet MS" pitchFamily="34" charset="0"/>
                <a:ea typeface="新細明體" pitchFamily="18" charset="-120"/>
                <a:sym typeface="Symbol" pitchFamily="18" charset="2"/>
              </a:rPr>
              <a:t>Analyze the 17x16=272-d </a:t>
            </a:r>
          </a:p>
          <a:p>
            <a:pPr eaLnBrk="0" hangingPunct="0"/>
            <a:r>
              <a:rPr kumimoji="1" lang="en-US" altLang="zh-TW">
                <a:latin typeface="Trebuchet MS" pitchFamily="34" charset="0"/>
                <a:ea typeface="新細明體" pitchFamily="18" charset="-120"/>
                <a:sym typeface="Symbol" pitchFamily="18" charset="2"/>
              </a:rPr>
              <a:t>eigen-space, keep 128 components</a:t>
            </a:r>
          </a:p>
          <a:p>
            <a:pPr eaLnBrk="0" hangingPunct="0"/>
            <a:endParaRPr kumimoji="1" lang="en-US" altLang="zh-TW">
              <a:latin typeface="Trebuchet MS" pitchFamily="34" charset="0"/>
              <a:ea typeface="新細明體" pitchFamily="18" charset="-120"/>
              <a:sym typeface="Symbol" pitchFamily="18" charset="2"/>
            </a:endParaRPr>
          </a:p>
          <a:p>
            <a:pPr eaLnBrk="0" hangingPunct="0"/>
            <a:r>
              <a:rPr kumimoji="1" lang="en-US" altLang="zh-TW">
                <a:latin typeface="Trebuchet MS" pitchFamily="34" charset="0"/>
                <a:ea typeface="新細明體" pitchFamily="18" charset="-120"/>
                <a:sym typeface="Symbol" pitchFamily="18" charset="2"/>
              </a:rPr>
              <a:t>SIFT is still considered the best.</a:t>
            </a:r>
          </a:p>
        </p:txBody>
      </p:sp>
      <p:sp>
        <p:nvSpPr>
          <p:cNvPr id="803851" name="Rectangle 11"/>
          <p:cNvSpPr>
            <a:spLocks noChangeArrowheads="1"/>
          </p:cNvSpPr>
          <p:nvPr/>
        </p:nvSpPr>
        <p:spPr bwMode="auto">
          <a:xfrm>
            <a:off x="7469188" y="2276475"/>
            <a:ext cx="842962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kumimoji="1" lang="en-US" altLang="zh-TW">
                <a:latin typeface="Arial" charset="0"/>
                <a:ea typeface="新細明體" pitchFamily="18" charset="-120"/>
                <a:sym typeface="Symbol" pitchFamily="18" charset="2"/>
              </a:rPr>
              <a:t>SIFT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37FF0579-5CB8-40B9-8D3D-4832A778C680}" type="slidenum">
              <a:rPr lang="en-US">
                <a:solidFill>
                  <a:srgbClr val="A50021"/>
                </a:solidFill>
              </a:rPr>
              <a:pPr/>
              <a:t>135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80589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Multi-Scale Oriented Patches</a:t>
            </a:r>
          </a:p>
        </p:txBody>
      </p:sp>
      <p:sp>
        <p:nvSpPr>
          <p:cNvPr id="80589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Simpler than SIFT. Designed for image matching. [Brown, Szeliski, Winder, CVPR</a:t>
            </a:r>
            <a:r>
              <a:rPr lang="en-US" altLang="zh-TW">
                <a:latin typeface="Arial" charset="0"/>
                <a:ea typeface="新細明體" pitchFamily="18" charset="-120"/>
              </a:rPr>
              <a:t>’</a:t>
            </a:r>
            <a:r>
              <a:rPr lang="en-US" altLang="zh-TW">
                <a:ea typeface="新細明體" pitchFamily="18" charset="-120"/>
              </a:rPr>
              <a:t>2005]</a:t>
            </a:r>
          </a:p>
          <a:p>
            <a:r>
              <a:rPr lang="en-US" altLang="zh-TW">
                <a:ea typeface="新細明體" pitchFamily="18" charset="-120"/>
              </a:rPr>
              <a:t>Feature detector</a:t>
            </a:r>
          </a:p>
          <a:p>
            <a:pPr lvl="1"/>
            <a:r>
              <a:rPr lang="en-US" altLang="zh-TW">
                <a:ea typeface="新細明體" pitchFamily="18" charset="-120"/>
              </a:rPr>
              <a:t>Multi-scale Harris corners</a:t>
            </a:r>
          </a:p>
          <a:p>
            <a:pPr lvl="1"/>
            <a:r>
              <a:rPr lang="en-US" altLang="zh-TW">
                <a:ea typeface="新細明體" pitchFamily="18" charset="-120"/>
              </a:rPr>
              <a:t>Orientation from blurred gradient</a:t>
            </a:r>
          </a:p>
          <a:p>
            <a:pPr lvl="1"/>
            <a:r>
              <a:rPr lang="en-US" altLang="zh-TW">
                <a:ea typeface="新細明體" pitchFamily="18" charset="-120"/>
              </a:rPr>
              <a:t>Geometrically invariant to rotation</a:t>
            </a:r>
          </a:p>
          <a:p>
            <a:r>
              <a:rPr lang="en-US" altLang="zh-TW">
                <a:ea typeface="新細明體" pitchFamily="18" charset="-120"/>
              </a:rPr>
              <a:t>Feature descriptor</a:t>
            </a:r>
          </a:p>
          <a:p>
            <a:pPr lvl="1"/>
            <a:r>
              <a:rPr lang="en-US" altLang="zh-TW">
                <a:ea typeface="新細明體" pitchFamily="18" charset="-120"/>
              </a:rPr>
              <a:t>Bias/gain normalized sampling of local patch (8x8)</a:t>
            </a:r>
          </a:p>
          <a:p>
            <a:pPr lvl="1"/>
            <a:r>
              <a:rPr lang="en-US" altLang="zh-TW">
                <a:ea typeface="新細明體" pitchFamily="18" charset="-120"/>
              </a:rPr>
              <a:t>Photometrically invariant to affine changes in intensity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7EAD1542-7C49-47D5-9FDB-F6A90F2B0FCB}" type="slidenum">
              <a:rPr lang="en-US">
                <a:solidFill>
                  <a:srgbClr val="A50021"/>
                </a:solidFill>
              </a:rPr>
              <a:pPr/>
              <a:t>136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80793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Multi-Scale Harris corner detector</a:t>
            </a:r>
          </a:p>
        </p:txBody>
      </p:sp>
      <p:sp>
        <p:nvSpPr>
          <p:cNvPr id="8079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4800600"/>
            <a:ext cx="8229600" cy="1341438"/>
          </a:xfrm>
        </p:spPr>
        <p:txBody>
          <a:bodyPr/>
          <a:lstStyle/>
          <a:p>
            <a:r>
              <a:rPr lang="en-US" altLang="zh-TW">
                <a:ea typeface="新細明體" pitchFamily="18" charset="-120"/>
              </a:rPr>
              <a:t>Image stitching is mostly concerned with matching images that have the same scale, so sub-octave pyramid might not be necessary.</a:t>
            </a:r>
          </a:p>
        </p:txBody>
      </p:sp>
      <p:pic>
        <p:nvPicPr>
          <p:cNvPr id="80794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7088" y="1196975"/>
            <a:ext cx="2922587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794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71775" y="3573463"/>
            <a:ext cx="170497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07942" name="Object 6"/>
          <p:cNvGraphicFramePr>
            <a:graphicFrameLocks noChangeAspect="1"/>
          </p:cNvGraphicFramePr>
          <p:nvPr/>
        </p:nvGraphicFramePr>
        <p:xfrm>
          <a:off x="971550" y="3429000"/>
          <a:ext cx="1368425" cy="70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7997" name="方程式" r:id="rId6" imgW="342720" imgH="177480" progId="Equation.3">
                  <p:embed/>
                </p:oleObj>
              </mc:Choice>
              <mc:Fallback>
                <p:oleObj name="方程式" r:id="rId6" imgW="342720" imgH="17748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429000"/>
                        <a:ext cx="1368425" cy="709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07943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883150" y="1552575"/>
            <a:ext cx="4152900" cy="31718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807944" name="Picture 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50825" y="1844675"/>
            <a:ext cx="5610225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8D9F4929-4469-472D-9A5F-1F5018BEB6FE}" type="slidenum">
              <a:rPr lang="en-US">
                <a:solidFill>
                  <a:srgbClr val="A50021"/>
                </a:solidFill>
              </a:rPr>
              <a:pPr/>
              <a:t>137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80998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Multi-Scale Harris corner detector</a:t>
            </a:r>
          </a:p>
        </p:txBody>
      </p:sp>
      <p:sp>
        <p:nvSpPr>
          <p:cNvPr id="80998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TW" altLang="zh-TW">
              <a:ea typeface="新細明體" pitchFamily="18" charset="-120"/>
            </a:endParaRPr>
          </a:p>
        </p:txBody>
      </p:sp>
      <p:pic>
        <p:nvPicPr>
          <p:cNvPr id="80998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4213" y="1196975"/>
            <a:ext cx="7848600" cy="6429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80998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03350" y="2133600"/>
            <a:ext cx="6219825" cy="7905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80999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97100" y="3729038"/>
            <a:ext cx="1704975" cy="523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809991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48188" y="3716338"/>
            <a:ext cx="17526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809992" name="Text Box 8"/>
          <p:cNvSpPr txBox="1">
            <a:spLocks noChangeArrowheads="1"/>
          </p:cNvSpPr>
          <p:nvPr/>
        </p:nvSpPr>
        <p:spPr bwMode="auto">
          <a:xfrm>
            <a:off x="1989138" y="2852738"/>
            <a:ext cx="5010150" cy="519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TW" sz="2800">
                <a:latin typeface="Trebuchet MS" pitchFamily="34" charset="0"/>
                <a:ea typeface="新細明體" pitchFamily="18" charset="-120"/>
              </a:rPr>
              <a:t>smoother version of gradients</a:t>
            </a:r>
            <a:r>
              <a:rPr lang="en-US" altLang="zh-TW" b="1">
                <a:solidFill>
                  <a:schemeClr val="bg1"/>
                </a:solidFill>
                <a:latin typeface="Arial" charset="0"/>
                <a:ea typeface="新細明體" pitchFamily="18" charset="-120"/>
              </a:rPr>
              <a:t> </a:t>
            </a:r>
          </a:p>
        </p:txBody>
      </p:sp>
      <p:pic>
        <p:nvPicPr>
          <p:cNvPr id="809993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619250" y="4724400"/>
            <a:ext cx="6121400" cy="12223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809994" name="Text Box 10"/>
          <p:cNvSpPr txBox="1">
            <a:spLocks noChangeArrowheads="1"/>
          </p:cNvSpPr>
          <p:nvPr/>
        </p:nvSpPr>
        <p:spPr bwMode="auto">
          <a:xfrm>
            <a:off x="546100" y="4278313"/>
            <a:ext cx="4446588" cy="519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TW" sz="2800">
                <a:latin typeface="Trebuchet MS" pitchFamily="34" charset="0"/>
                <a:ea typeface="新細明體" pitchFamily="18" charset="-120"/>
              </a:rPr>
              <a:t>Corner detection function:</a:t>
            </a:r>
          </a:p>
        </p:txBody>
      </p:sp>
      <p:sp>
        <p:nvSpPr>
          <p:cNvPr id="809995" name="Text Box 11"/>
          <p:cNvSpPr txBox="1">
            <a:spLocks noChangeArrowheads="1"/>
          </p:cNvSpPr>
          <p:nvPr/>
        </p:nvSpPr>
        <p:spPr bwMode="auto">
          <a:xfrm>
            <a:off x="539750" y="5934075"/>
            <a:ext cx="7177088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TW" sz="2800">
                <a:latin typeface="Trebuchet MS" pitchFamily="34" charset="0"/>
                <a:ea typeface="新細明體" pitchFamily="18" charset="-120"/>
              </a:rPr>
              <a:t>Pick local maxima of 3x3 and larger than 10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6D8366F6-C29D-4CF1-9B4F-3B19E4F68936}" type="slidenum">
              <a:rPr lang="en-US">
                <a:solidFill>
                  <a:srgbClr val="A50021"/>
                </a:solidFill>
              </a:rPr>
              <a:pPr/>
              <a:t>138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81203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Keypoint detection function</a:t>
            </a:r>
          </a:p>
        </p:txBody>
      </p:sp>
      <p:pic>
        <p:nvPicPr>
          <p:cNvPr id="812035" name="Picture 3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3"/>
          <a:srcRect/>
          <a:stretch>
            <a:fillRect/>
          </a:stretch>
        </p:blipFill>
        <p:spPr>
          <a:xfrm>
            <a:off x="685800" y="1455738"/>
            <a:ext cx="8229600" cy="1635125"/>
          </a:xfrm>
          <a:noFill/>
        </p:spPr>
      </p:pic>
      <p:pic>
        <p:nvPicPr>
          <p:cNvPr id="81203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6875" y="2924175"/>
            <a:ext cx="4679950" cy="36703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812037" name="Text Box 5"/>
          <p:cNvSpPr txBox="1">
            <a:spLocks noChangeArrowheads="1"/>
          </p:cNvSpPr>
          <p:nvPr/>
        </p:nvSpPr>
        <p:spPr bwMode="auto">
          <a:xfrm>
            <a:off x="5076825" y="3789363"/>
            <a:ext cx="3840163" cy="8223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TW">
                <a:latin typeface="Trebuchet MS" pitchFamily="34" charset="0"/>
                <a:ea typeface="新細明體" pitchFamily="18" charset="-120"/>
              </a:rPr>
              <a:t>Experiments show roughly </a:t>
            </a:r>
          </a:p>
          <a:p>
            <a:pPr eaLnBrk="0" hangingPunct="0"/>
            <a:r>
              <a:rPr lang="en-US" altLang="zh-TW">
                <a:latin typeface="Trebuchet MS" pitchFamily="34" charset="0"/>
                <a:ea typeface="新細明體" pitchFamily="18" charset="-120"/>
              </a:rPr>
              <a:t>the same performance.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748E3268-CC8B-4C25-B12C-88F106509320}" type="slidenum">
              <a:rPr lang="en-US">
                <a:solidFill>
                  <a:srgbClr val="A50021"/>
                </a:solidFill>
              </a:rPr>
              <a:pPr/>
              <a:t>139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81408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Non-maximal suppression</a:t>
            </a:r>
          </a:p>
        </p:txBody>
      </p:sp>
      <p:sp>
        <p:nvSpPr>
          <p:cNvPr id="81408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Restrict the maximal number of interest points, but also want them spatially well distributed</a:t>
            </a:r>
          </a:p>
          <a:p>
            <a:r>
              <a:rPr lang="en-US" altLang="zh-TW">
                <a:ea typeface="新細明體" pitchFamily="18" charset="-120"/>
              </a:rPr>
              <a:t>Only retain maximums in a neighborhood of radius </a:t>
            </a:r>
            <a:r>
              <a:rPr lang="en-US" altLang="zh-TW" i="1">
                <a:ea typeface="新細明體" pitchFamily="18" charset="-120"/>
              </a:rPr>
              <a:t>r</a:t>
            </a:r>
            <a:r>
              <a:rPr lang="en-US" altLang="zh-TW">
                <a:ea typeface="新細明體" pitchFamily="18" charset="-120"/>
              </a:rPr>
              <a:t>.</a:t>
            </a:r>
          </a:p>
          <a:p>
            <a:r>
              <a:rPr lang="en-US" altLang="zh-TW">
                <a:ea typeface="新細明體" pitchFamily="18" charset="-120"/>
              </a:rPr>
              <a:t>Sort them by strength, decreasing </a:t>
            </a:r>
            <a:r>
              <a:rPr lang="en-US" altLang="zh-TW" i="1">
                <a:ea typeface="新細明體" pitchFamily="18" charset="-120"/>
              </a:rPr>
              <a:t>r</a:t>
            </a:r>
            <a:r>
              <a:rPr lang="en-US" altLang="zh-TW">
                <a:ea typeface="新細明體" pitchFamily="18" charset="-120"/>
              </a:rPr>
              <a:t> from infinity until the number of keypoints (500) is satisfied.</a:t>
            </a:r>
          </a:p>
          <a:p>
            <a:endParaRPr lang="en-US" altLang="zh-TW">
              <a:ea typeface="新細明體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D605F253-0A3E-413C-A37D-00A0023BA077}" type="slidenum">
              <a:rPr lang="en-US">
                <a:solidFill>
                  <a:srgbClr val="A50021"/>
                </a:solidFill>
              </a:rPr>
              <a:pPr/>
              <a:t>14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6144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Problems of Moravec detector</a:t>
            </a:r>
          </a:p>
        </p:txBody>
      </p:sp>
      <p:sp>
        <p:nvSpPr>
          <p:cNvPr id="6144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371600"/>
            <a:ext cx="8229600" cy="3276600"/>
          </a:xfrm>
        </p:spPr>
        <p:txBody>
          <a:bodyPr/>
          <a:lstStyle/>
          <a:p>
            <a:r>
              <a:rPr lang="en-US" altLang="zh-TW" dirty="0" smtClean="0">
                <a:ea typeface="新細明體" pitchFamily="18" charset="-120"/>
              </a:rPr>
              <a:t> (Problem 1): Noisy response</a:t>
            </a:r>
          </a:p>
          <a:p>
            <a:pPr lvl="1"/>
            <a:r>
              <a:rPr lang="en-US" altLang="zh-TW" dirty="0" smtClean="0">
                <a:ea typeface="新細明體" pitchFamily="18" charset="-120"/>
              </a:rPr>
              <a:t> due </a:t>
            </a:r>
            <a:r>
              <a:rPr lang="en-US" altLang="zh-TW" dirty="0">
                <a:ea typeface="新細明體" pitchFamily="18" charset="-120"/>
              </a:rPr>
              <a:t>to a binary window function</a:t>
            </a:r>
          </a:p>
          <a:p>
            <a:r>
              <a:rPr lang="en-US" altLang="zh-TW" dirty="0" smtClean="0">
                <a:ea typeface="新細明體" pitchFamily="18" charset="-120"/>
              </a:rPr>
              <a:t> (</a:t>
            </a:r>
            <a:r>
              <a:rPr lang="en-US" altLang="zh-TW" dirty="0">
                <a:ea typeface="新細明體" pitchFamily="18" charset="-120"/>
              </a:rPr>
              <a:t>Problem </a:t>
            </a:r>
            <a:r>
              <a:rPr lang="en-US" altLang="zh-TW" dirty="0" smtClean="0">
                <a:ea typeface="新細明體" pitchFamily="18" charset="-120"/>
              </a:rPr>
              <a:t>2): </a:t>
            </a:r>
            <a:r>
              <a:rPr lang="en-US" altLang="zh-TW" dirty="0">
                <a:ea typeface="新細明體" pitchFamily="18" charset="-120"/>
              </a:rPr>
              <a:t>Only a set of shifts at every 45 degree is considered</a:t>
            </a:r>
          </a:p>
          <a:p>
            <a:r>
              <a:rPr lang="en-US" altLang="zh-TW" dirty="0" smtClean="0">
                <a:ea typeface="新細明體" pitchFamily="18" charset="-120"/>
              </a:rPr>
              <a:t> (</a:t>
            </a:r>
            <a:r>
              <a:rPr lang="en-US" altLang="zh-TW" dirty="0">
                <a:ea typeface="新細明體" pitchFamily="18" charset="-120"/>
              </a:rPr>
              <a:t>Problem </a:t>
            </a:r>
            <a:r>
              <a:rPr lang="en-US" altLang="zh-TW" dirty="0" smtClean="0">
                <a:ea typeface="新細明體" pitchFamily="18" charset="-120"/>
              </a:rPr>
              <a:t>3): </a:t>
            </a:r>
            <a:r>
              <a:rPr lang="en-US" altLang="zh-TW" dirty="0">
                <a:ea typeface="新細明體" pitchFamily="18" charset="-120"/>
              </a:rPr>
              <a:t>Only minimum of E is taken into account</a:t>
            </a:r>
          </a:p>
          <a:p>
            <a:pPr>
              <a:buFont typeface="Wingdings" pitchFamily="2" charset="2"/>
              <a:buNone/>
            </a:pPr>
            <a:endParaRPr lang="en-US" altLang="zh-TW" dirty="0">
              <a:ea typeface="新細明體" pitchFamily="18" charset="-120"/>
            </a:endParaRPr>
          </a:p>
          <a:p>
            <a:pPr>
              <a:buFont typeface="Wingdings" pitchFamily="2" charset="2"/>
              <a:buChar char="ð"/>
            </a:pPr>
            <a:r>
              <a:rPr lang="en-US" altLang="zh-TW" dirty="0">
                <a:ea typeface="新細明體" pitchFamily="18" charset="-120"/>
              </a:rPr>
              <a:t>Harris corner detector (1988) solves these problems.</a:t>
            </a:r>
            <a:endParaRPr lang="ru-RU" altLang="zh-TW" dirty="0"/>
          </a:p>
          <a:p>
            <a:endParaRPr lang="en-US" altLang="zh-TW" dirty="0">
              <a:ea typeface="新細明體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75B7796F-D014-4861-ABCC-74C64E7CB8EB}" type="slidenum">
              <a:rPr lang="en-US">
                <a:solidFill>
                  <a:srgbClr val="A50021"/>
                </a:solidFill>
              </a:rPr>
              <a:pPr/>
              <a:t>140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81613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Non-maximal suppression</a:t>
            </a:r>
          </a:p>
        </p:txBody>
      </p:sp>
      <p:pic>
        <p:nvPicPr>
          <p:cNvPr id="816131" name="Picture 3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3"/>
          <a:srcRect/>
          <a:stretch>
            <a:fillRect/>
          </a:stretch>
        </p:blipFill>
        <p:spPr>
          <a:xfrm>
            <a:off x="1701800" y="1390650"/>
            <a:ext cx="6200775" cy="506412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178075D8-EA35-4E4F-A23B-478E036DA9DA}" type="slidenum">
              <a:rPr lang="en-US">
                <a:solidFill>
                  <a:srgbClr val="A50021"/>
                </a:solidFill>
              </a:rPr>
              <a:pPr/>
              <a:t>141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8181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Sub-pixel refinement</a:t>
            </a:r>
          </a:p>
        </p:txBody>
      </p:sp>
      <p:pic>
        <p:nvPicPr>
          <p:cNvPr id="8181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313" y="1052513"/>
            <a:ext cx="4968875" cy="9667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81818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8313" y="2033588"/>
            <a:ext cx="3629025" cy="1323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81818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4213" y="3644900"/>
            <a:ext cx="2659062" cy="26638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grpSp>
        <p:nvGrpSpPr>
          <p:cNvPr id="818182" name="Group 6"/>
          <p:cNvGrpSpPr>
            <a:grpSpLocks/>
          </p:cNvGrpSpPr>
          <p:nvPr/>
        </p:nvGrpSpPr>
        <p:grpSpPr bwMode="auto">
          <a:xfrm>
            <a:off x="3995738" y="3271838"/>
            <a:ext cx="4679950" cy="3252787"/>
            <a:chOff x="521" y="2243"/>
            <a:chExt cx="2948" cy="2049"/>
          </a:xfrm>
        </p:grpSpPr>
        <p:pic>
          <p:nvPicPr>
            <p:cNvPr id="818183" name="Picture 7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21" y="2243"/>
              <a:ext cx="2948" cy="204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18184" name="Line 8"/>
            <p:cNvSpPr>
              <a:spLocks noChangeShapeType="1"/>
            </p:cNvSpPr>
            <p:nvPr/>
          </p:nvSpPr>
          <p:spPr bwMode="auto">
            <a:xfrm>
              <a:off x="2902" y="4043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C827A440-22A5-4250-B74E-ED305C0C5D32}" type="slidenum">
              <a:rPr lang="en-US">
                <a:solidFill>
                  <a:srgbClr val="A50021"/>
                </a:solidFill>
              </a:rPr>
              <a:pPr/>
              <a:t>142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82022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Orientation assignment</a:t>
            </a:r>
          </a:p>
        </p:txBody>
      </p:sp>
      <p:sp>
        <p:nvSpPr>
          <p:cNvPr id="82022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buClr>
                <a:srgbClr val="003399"/>
              </a:buClr>
            </a:pPr>
            <a:r>
              <a:rPr lang="en-US" altLang="zh-TW">
                <a:ea typeface="新細明體" pitchFamily="18" charset="-120"/>
              </a:rPr>
              <a:t>Orientation = blurred gradient</a:t>
            </a:r>
          </a:p>
          <a:p>
            <a:endParaRPr lang="en-US" altLang="zh-TW">
              <a:ea typeface="新細明體" pitchFamily="18" charset="-120"/>
            </a:endParaRPr>
          </a:p>
        </p:txBody>
      </p:sp>
      <p:pic>
        <p:nvPicPr>
          <p:cNvPr id="8202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95513" y="1916113"/>
            <a:ext cx="4286250" cy="5715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8202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19475" y="2852738"/>
            <a:ext cx="1657350" cy="4762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82023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39975" y="3789363"/>
            <a:ext cx="3971925" cy="6477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DB5DA3E9-9B2E-47FB-A1C4-F5C56EA7F68A}" type="slidenum">
              <a:rPr lang="en-US">
                <a:solidFill>
                  <a:srgbClr val="A50021"/>
                </a:solidFill>
              </a:rPr>
              <a:pPr/>
              <a:t>143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82227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Descriptor Vector</a:t>
            </a:r>
          </a:p>
        </p:txBody>
      </p:sp>
      <p:sp>
        <p:nvSpPr>
          <p:cNvPr id="82227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buClr>
                <a:srgbClr val="003399"/>
              </a:buClr>
            </a:pPr>
            <a:r>
              <a:rPr lang="en-US" altLang="zh-TW">
                <a:ea typeface="新細明體" pitchFamily="18" charset="-120"/>
              </a:rPr>
              <a:t>Rotation Invariant Frame</a:t>
            </a:r>
          </a:p>
          <a:p>
            <a:pPr lvl="1">
              <a:buClr>
                <a:srgbClr val="003399"/>
              </a:buClr>
            </a:pPr>
            <a:r>
              <a:rPr lang="en-US" altLang="zh-TW">
                <a:ea typeface="新細明體" pitchFamily="18" charset="-120"/>
              </a:rPr>
              <a:t>Scale-space position (x, y, s) + orientation (</a:t>
            </a:r>
            <a:r>
              <a:rPr lang="en-US" altLang="zh-TW">
                <a:latin typeface="Symbol" pitchFamily="18" charset="2"/>
                <a:ea typeface="新細明體" pitchFamily="18" charset="-120"/>
                <a:sym typeface="Symbol" pitchFamily="18" charset="2"/>
              </a:rPr>
              <a:t></a:t>
            </a:r>
            <a:r>
              <a:rPr lang="en-US" altLang="zh-TW">
                <a:ea typeface="新細明體" pitchFamily="18" charset="-120"/>
              </a:rPr>
              <a:t>)</a:t>
            </a:r>
          </a:p>
        </p:txBody>
      </p:sp>
      <p:pic>
        <p:nvPicPr>
          <p:cNvPr id="822276" name="Picture 4" descr="matierb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1913" y="2060575"/>
            <a:ext cx="6335712" cy="446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DC79B963-56F3-4CFD-A2C4-3116630C7E8C}" type="slidenum">
              <a:rPr lang="en-US">
                <a:solidFill>
                  <a:srgbClr val="A50021"/>
                </a:solidFill>
              </a:rPr>
              <a:pPr/>
              <a:t>144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82432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MSOP descriptor vector</a:t>
            </a:r>
          </a:p>
        </p:txBody>
      </p:sp>
      <p:sp>
        <p:nvSpPr>
          <p:cNvPr id="82432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8x8 oriented patch sampled at 5 x scale. See TR for details. </a:t>
            </a:r>
          </a:p>
          <a:p>
            <a:r>
              <a:rPr lang="en-US" altLang="zh-TW">
                <a:ea typeface="新細明體" pitchFamily="18" charset="-120"/>
              </a:rPr>
              <a:t>Sampled from                                     with spacing=5 </a:t>
            </a:r>
          </a:p>
        </p:txBody>
      </p:sp>
      <p:grpSp>
        <p:nvGrpSpPr>
          <p:cNvPr id="824324" name="Group 4"/>
          <p:cNvGrpSpPr>
            <a:grpSpLocks/>
          </p:cNvGrpSpPr>
          <p:nvPr/>
        </p:nvGrpSpPr>
        <p:grpSpPr bwMode="auto">
          <a:xfrm>
            <a:off x="539750" y="2957513"/>
            <a:ext cx="5424488" cy="3495675"/>
            <a:chOff x="1296" y="1661"/>
            <a:chExt cx="3417" cy="2202"/>
          </a:xfrm>
        </p:grpSpPr>
        <p:pic>
          <p:nvPicPr>
            <p:cNvPr id="824325" name="Picture 5" descr="matierb1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296" y="1661"/>
              <a:ext cx="3126" cy="2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4326" name="Picture 6" descr="matierbf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464" y="2470"/>
              <a:ext cx="1249" cy="1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24327" name="Line 7"/>
            <p:cNvSpPr>
              <a:spLocks noChangeShapeType="1"/>
            </p:cNvSpPr>
            <p:nvPr/>
          </p:nvSpPr>
          <p:spPr bwMode="auto">
            <a:xfrm>
              <a:off x="3456" y="2285"/>
              <a:ext cx="1254" cy="1"/>
            </a:xfrm>
            <a:prstGeom prst="line">
              <a:avLst/>
            </a:prstGeom>
            <a:noFill/>
            <a:ln w="50800">
              <a:solidFill>
                <a:srgbClr val="0000FF"/>
              </a:solidFill>
              <a:round/>
              <a:headEnd type="triangle" w="lg" len="med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4328" name="Line 8"/>
            <p:cNvSpPr>
              <a:spLocks noChangeShapeType="1"/>
            </p:cNvSpPr>
            <p:nvPr/>
          </p:nvSpPr>
          <p:spPr bwMode="auto">
            <a:xfrm>
              <a:off x="2736" y="2130"/>
              <a:ext cx="376" cy="78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 type="triangle" w="lg" len="med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4329" name="Text Box 9"/>
            <p:cNvSpPr txBox="1">
              <a:spLocks noChangeArrowheads="1"/>
            </p:cNvSpPr>
            <p:nvPr/>
          </p:nvSpPr>
          <p:spPr bwMode="auto">
            <a:xfrm>
              <a:off x="3696" y="1949"/>
              <a:ext cx="735" cy="250"/>
            </a:xfrm>
            <a:prstGeom prst="rect">
              <a:avLst/>
            </a:prstGeom>
            <a:noFill/>
            <a:ln w="38100">
              <a:noFill/>
              <a:miter lim="800000"/>
              <a:headEnd type="none" w="lg" len="med"/>
              <a:tailEnd type="none" w="lg" len="med"/>
            </a:ln>
          </p:spPr>
          <p:txBody>
            <a:bodyPr wrap="none">
              <a:spAutoFit/>
            </a:bodyPr>
            <a:lstStyle/>
            <a:p>
              <a:r>
                <a:rPr lang="en-US" altLang="zh-TW" sz="2000">
                  <a:solidFill>
                    <a:srgbClr val="CCECFF"/>
                  </a:solidFill>
                  <a:latin typeface="Verdana" pitchFamily="34" charset="0"/>
                  <a:ea typeface="新細明體" pitchFamily="18" charset="-120"/>
                </a:rPr>
                <a:t>8 pixels</a:t>
              </a:r>
            </a:p>
          </p:txBody>
        </p:sp>
        <p:sp>
          <p:nvSpPr>
            <p:cNvPr id="824330" name="Text Box 10"/>
            <p:cNvSpPr txBox="1">
              <a:spLocks noChangeArrowheads="1"/>
            </p:cNvSpPr>
            <p:nvPr/>
          </p:nvSpPr>
          <p:spPr bwMode="auto">
            <a:xfrm rot="720000">
              <a:off x="2640" y="1949"/>
              <a:ext cx="692" cy="212"/>
            </a:xfrm>
            <a:prstGeom prst="rect">
              <a:avLst/>
            </a:prstGeom>
            <a:noFill/>
            <a:ln w="38100">
              <a:noFill/>
              <a:miter lim="800000"/>
              <a:headEnd type="none" w="lg" len="med"/>
              <a:tailEnd type="none" w="lg" len="med"/>
            </a:ln>
          </p:spPr>
          <p:txBody>
            <a:bodyPr wrap="none">
              <a:spAutoFit/>
            </a:bodyPr>
            <a:lstStyle/>
            <a:p>
              <a:r>
                <a:rPr lang="en-US" altLang="zh-TW" sz="1600">
                  <a:solidFill>
                    <a:srgbClr val="CCECFF"/>
                  </a:solidFill>
                  <a:latin typeface="Verdana" pitchFamily="34" charset="0"/>
                  <a:ea typeface="新細明體" pitchFamily="18" charset="-120"/>
                </a:rPr>
                <a:t>40 pixels</a:t>
              </a:r>
            </a:p>
          </p:txBody>
        </p:sp>
      </p:grpSp>
      <p:grpSp>
        <p:nvGrpSpPr>
          <p:cNvPr id="824331" name="Group 11"/>
          <p:cNvGrpSpPr>
            <a:grpSpLocks noChangeAspect="1"/>
          </p:cNvGrpSpPr>
          <p:nvPr/>
        </p:nvGrpSpPr>
        <p:grpSpPr bwMode="auto">
          <a:xfrm>
            <a:off x="3203575" y="1957388"/>
            <a:ext cx="3652838" cy="608012"/>
            <a:chOff x="2290" y="1026"/>
            <a:chExt cx="3280" cy="546"/>
          </a:xfrm>
        </p:grpSpPr>
        <p:pic>
          <p:nvPicPr>
            <p:cNvPr id="824332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290" y="1026"/>
              <a:ext cx="1482" cy="54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pic>
          <p:nvPicPr>
            <p:cNvPr id="824333" name="Picture 13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878" y="1087"/>
              <a:ext cx="1692" cy="4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897B5EA0-A81C-4E4C-9E63-6D5514660452}" type="slidenum">
              <a:rPr lang="en-US">
                <a:solidFill>
                  <a:srgbClr val="A50021"/>
                </a:solidFill>
              </a:rPr>
              <a:pPr/>
              <a:t>145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82637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MSOP descriptor vector</a:t>
            </a:r>
          </a:p>
        </p:txBody>
      </p:sp>
      <p:sp>
        <p:nvSpPr>
          <p:cNvPr id="82637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8x8 oriented patch sampled at 5 x scale. See TR for details. </a:t>
            </a:r>
          </a:p>
          <a:p>
            <a:r>
              <a:rPr lang="en-US" altLang="zh-TW">
                <a:ea typeface="新細明體" pitchFamily="18" charset="-120"/>
              </a:rPr>
              <a:t>Bias/gain normalisation:  I</a:t>
            </a:r>
            <a:r>
              <a:rPr lang="en-US" altLang="zh-TW">
                <a:latin typeface="Arial" charset="0"/>
                <a:ea typeface="新細明體" pitchFamily="18" charset="-120"/>
              </a:rPr>
              <a:t>’</a:t>
            </a:r>
            <a:r>
              <a:rPr lang="en-US" altLang="zh-TW">
                <a:ea typeface="新細明體" pitchFamily="18" charset="-120"/>
              </a:rPr>
              <a:t> = (I </a:t>
            </a:r>
            <a:r>
              <a:rPr lang="en-US" altLang="zh-TW">
                <a:latin typeface="Arial" charset="0"/>
                <a:ea typeface="新細明體" pitchFamily="18" charset="-120"/>
              </a:rPr>
              <a:t>–</a:t>
            </a:r>
            <a:r>
              <a:rPr lang="en-US" altLang="zh-TW">
                <a:ea typeface="新細明體" pitchFamily="18" charset="-120"/>
              </a:rPr>
              <a:t> </a:t>
            </a:r>
            <a:r>
              <a:rPr lang="en-US" altLang="zh-TW">
                <a:latin typeface="Symbol" pitchFamily="18" charset="2"/>
                <a:ea typeface="新細明體" pitchFamily="18" charset="-120"/>
                <a:sym typeface="Symbol" pitchFamily="18" charset="2"/>
              </a:rPr>
              <a:t></a:t>
            </a:r>
            <a:r>
              <a:rPr lang="en-US" altLang="zh-TW">
                <a:ea typeface="新細明體" pitchFamily="18" charset="-120"/>
              </a:rPr>
              <a:t>)/</a:t>
            </a:r>
            <a:r>
              <a:rPr lang="en-US" altLang="zh-TW">
                <a:latin typeface="Symbol" pitchFamily="18" charset="2"/>
                <a:ea typeface="新細明體" pitchFamily="18" charset="-120"/>
                <a:sym typeface="Symbol" pitchFamily="18" charset="2"/>
              </a:rPr>
              <a:t></a:t>
            </a:r>
          </a:p>
          <a:p>
            <a:r>
              <a:rPr lang="en-US" altLang="zh-TW">
                <a:ea typeface="新細明體" pitchFamily="18" charset="-120"/>
                <a:sym typeface="Symbol" pitchFamily="18" charset="2"/>
              </a:rPr>
              <a:t>Wavelet transform</a:t>
            </a:r>
          </a:p>
        </p:txBody>
      </p:sp>
      <p:grpSp>
        <p:nvGrpSpPr>
          <p:cNvPr id="826372" name="Group 4"/>
          <p:cNvGrpSpPr>
            <a:grpSpLocks/>
          </p:cNvGrpSpPr>
          <p:nvPr/>
        </p:nvGrpSpPr>
        <p:grpSpPr bwMode="auto">
          <a:xfrm>
            <a:off x="539750" y="2957513"/>
            <a:ext cx="5424488" cy="3495675"/>
            <a:chOff x="1296" y="1661"/>
            <a:chExt cx="3417" cy="2202"/>
          </a:xfrm>
        </p:grpSpPr>
        <p:pic>
          <p:nvPicPr>
            <p:cNvPr id="826373" name="Picture 5" descr="matierb1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296" y="1661"/>
              <a:ext cx="3126" cy="2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6374" name="Picture 6" descr="matierbf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464" y="2470"/>
              <a:ext cx="1249" cy="1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26375" name="Line 7"/>
            <p:cNvSpPr>
              <a:spLocks noChangeShapeType="1"/>
            </p:cNvSpPr>
            <p:nvPr/>
          </p:nvSpPr>
          <p:spPr bwMode="auto">
            <a:xfrm>
              <a:off x="3456" y="2285"/>
              <a:ext cx="1254" cy="1"/>
            </a:xfrm>
            <a:prstGeom prst="line">
              <a:avLst/>
            </a:prstGeom>
            <a:noFill/>
            <a:ln w="50800">
              <a:solidFill>
                <a:srgbClr val="0000FF"/>
              </a:solidFill>
              <a:round/>
              <a:headEnd type="triangle" w="lg" len="med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6376" name="Line 8"/>
            <p:cNvSpPr>
              <a:spLocks noChangeShapeType="1"/>
            </p:cNvSpPr>
            <p:nvPr/>
          </p:nvSpPr>
          <p:spPr bwMode="auto">
            <a:xfrm>
              <a:off x="2736" y="2130"/>
              <a:ext cx="376" cy="78"/>
            </a:xfrm>
            <a:prstGeom prst="line">
              <a:avLst/>
            </a:prstGeom>
            <a:noFill/>
            <a:ln w="31750">
              <a:solidFill>
                <a:srgbClr val="0000FF"/>
              </a:solidFill>
              <a:round/>
              <a:headEnd type="triangle" w="lg" len="med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6377" name="Text Box 9"/>
            <p:cNvSpPr txBox="1">
              <a:spLocks noChangeArrowheads="1"/>
            </p:cNvSpPr>
            <p:nvPr/>
          </p:nvSpPr>
          <p:spPr bwMode="auto">
            <a:xfrm>
              <a:off x="3696" y="1949"/>
              <a:ext cx="735" cy="250"/>
            </a:xfrm>
            <a:prstGeom prst="rect">
              <a:avLst/>
            </a:prstGeom>
            <a:noFill/>
            <a:ln w="38100">
              <a:noFill/>
              <a:miter lim="800000"/>
              <a:headEnd type="none" w="lg" len="med"/>
              <a:tailEnd type="none" w="lg" len="med"/>
            </a:ln>
          </p:spPr>
          <p:txBody>
            <a:bodyPr wrap="none">
              <a:spAutoFit/>
            </a:bodyPr>
            <a:lstStyle/>
            <a:p>
              <a:r>
                <a:rPr lang="en-US" altLang="zh-TW" sz="2000">
                  <a:solidFill>
                    <a:srgbClr val="CCECFF"/>
                  </a:solidFill>
                  <a:latin typeface="Verdana" pitchFamily="34" charset="0"/>
                  <a:ea typeface="新細明體" pitchFamily="18" charset="-120"/>
                </a:rPr>
                <a:t>8 pixels</a:t>
              </a:r>
            </a:p>
          </p:txBody>
        </p:sp>
        <p:sp>
          <p:nvSpPr>
            <p:cNvPr id="826378" name="Text Box 10"/>
            <p:cNvSpPr txBox="1">
              <a:spLocks noChangeArrowheads="1"/>
            </p:cNvSpPr>
            <p:nvPr/>
          </p:nvSpPr>
          <p:spPr bwMode="auto">
            <a:xfrm rot="720000">
              <a:off x="2640" y="1949"/>
              <a:ext cx="692" cy="212"/>
            </a:xfrm>
            <a:prstGeom prst="rect">
              <a:avLst/>
            </a:prstGeom>
            <a:noFill/>
            <a:ln w="38100">
              <a:noFill/>
              <a:miter lim="800000"/>
              <a:headEnd type="none" w="lg" len="med"/>
              <a:tailEnd type="none" w="lg" len="med"/>
            </a:ln>
          </p:spPr>
          <p:txBody>
            <a:bodyPr wrap="none">
              <a:spAutoFit/>
            </a:bodyPr>
            <a:lstStyle/>
            <a:p>
              <a:r>
                <a:rPr lang="en-US" altLang="zh-TW" sz="1600">
                  <a:solidFill>
                    <a:srgbClr val="CCECFF"/>
                  </a:solidFill>
                  <a:latin typeface="Verdana" pitchFamily="34" charset="0"/>
                  <a:ea typeface="新細明體" pitchFamily="18" charset="-120"/>
                </a:rPr>
                <a:t>40 pixels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A37D5974-23CE-4E33-AD39-27B8E7AD7439}" type="slidenum">
              <a:rPr lang="en-US">
                <a:solidFill>
                  <a:srgbClr val="A50021"/>
                </a:solidFill>
              </a:rPr>
              <a:pPr/>
              <a:t>146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82841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Detections at multiple scales</a:t>
            </a:r>
          </a:p>
        </p:txBody>
      </p:sp>
      <p:pic>
        <p:nvPicPr>
          <p:cNvPr id="8284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57150" y="1443038"/>
            <a:ext cx="9124950" cy="4652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620619D4-5B09-415B-B104-AB91410465AD}" type="slidenum">
              <a:rPr lang="en-US">
                <a:solidFill>
                  <a:srgbClr val="A50021"/>
                </a:solidFill>
              </a:rPr>
              <a:pPr/>
              <a:t>147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83046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Summary</a:t>
            </a:r>
          </a:p>
        </p:txBody>
      </p:sp>
      <p:sp>
        <p:nvSpPr>
          <p:cNvPr id="83046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Multi-scale Harris corner detector</a:t>
            </a:r>
          </a:p>
          <a:p>
            <a:r>
              <a:rPr lang="en-US" altLang="zh-TW">
                <a:ea typeface="新細明體" pitchFamily="18" charset="-120"/>
              </a:rPr>
              <a:t>Sub-pixel refinement</a:t>
            </a:r>
          </a:p>
          <a:p>
            <a:r>
              <a:rPr lang="en-US" altLang="zh-TW">
                <a:ea typeface="新細明體" pitchFamily="18" charset="-120"/>
              </a:rPr>
              <a:t>Orientation assignment by gradients</a:t>
            </a:r>
          </a:p>
          <a:p>
            <a:r>
              <a:rPr lang="en-US" altLang="zh-TW">
                <a:ea typeface="新細明體" pitchFamily="18" charset="-120"/>
              </a:rPr>
              <a:t>Blurred intensity patch as descriptor</a:t>
            </a:r>
          </a:p>
          <a:p>
            <a:endParaRPr lang="en-US" altLang="zh-TW">
              <a:ea typeface="新細明體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7C747AB5-22C6-4859-A537-433A055A7F33}" type="slidenum">
              <a:rPr lang="en-US">
                <a:solidFill>
                  <a:srgbClr val="A50021"/>
                </a:solidFill>
              </a:rPr>
              <a:pPr/>
              <a:t>148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83251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Feature matching</a:t>
            </a:r>
          </a:p>
        </p:txBody>
      </p:sp>
      <p:sp>
        <p:nvSpPr>
          <p:cNvPr id="83251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Exhaustive search</a:t>
            </a:r>
          </a:p>
          <a:p>
            <a:pPr lvl="1"/>
            <a:r>
              <a:rPr lang="en-US" altLang="zh-TW">
                <a:ea typeface="新細明體" pitchFamily="18" charset="-120"/>
              </a:rPr>
              <a:t>for each feature in one image, look at </a:t>
            </a:r>
            <a:r>
              <a:rPr lang="en-US" altLang="zh-TW" i="1">
                <a:ea typeface="新細明體" pitchFamily="18" charset="-120"/>
              </a:rPr>
              <a:t>all</a:t>
            </a:r>
            <a:r>
              <a:rPr lang="en-US" altLang="zh-TW">
                <a:ea typeface="新細明體" pitchFamily="18" charset="-120"/>
              </a:rPr>
              <a:t> the other features in the other image(s)</a:t>
            </a:r>
          </a:p>
          <a:p>
            <a:r>
              <a:rPr lang="en-US" altLang="zh-TW">
                <a:ea typeface="新細明體" pitchFamily="18" charset="-120"/>
              </a:rPr>
              <a:t>Hashing</a:t>
            </a:r>
          </a:p>
          <a:p>
            <a:pPr lvl="1"/>
            <a:r>
              <a:rPr lang="en-US" altLang="zh-TW">
                <a:ea typeface="新細明體" pitchFamily="18" charset="-120"/>
              </a:rPr>
              <a:t>compute a short descriptor from each feature vector, or hash longer descriptors (randomly)</a:t>
            </a:r>
          </a:p>
          <a:p>
            <a:r>
              <a:rPr lang="en-US" altLang="zh-TW">
                <a:ea typeface="新細明體" pitchFamily="18" charset="-120"/>
              </a:rPr>
              <a:t>Nearest neighbor techniques</a:t>
            </a:r>
          </a:p>
          <a:p>
            <a:pPr lvl="1"/>
            <a:r>
              <a:rPr lang="en-US" altLang="zh-TW" i="1">
                <a:ea typeface="新細明體" pitchFamily="18" charset="-120"/>
              </a:rPr>
              <a:t>k</a:t>
            </a:r>
            <a:r>
              <a:rPr lang="en-US" altLang="zh-TW">
                <a:ea typeface="新細明體" pitchFamily="18" charset="-120"/>
              </a:rPr>
              <a:t>-trees and their variants (Best Bin First)</a:t>
            </a:r>
            <a:endParaRPr lang="en-US" altLang="zh-TW" i="1">
              <a:ea typeface="新細明體" pitchFamily="18" charset="-12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EBEC3744-04DD-439D-ABB6-22E2E2DDE439}" type="slidenum">
              <a:rPr lang="en-US">
                <a:solidFill>
                  <a:srgbClr val="A50021"/>
                </a:solidFill>
              </a:rPr>
              <a:pPr/>
              <a:t>149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8345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Wavelet-based hashing</a:t>
            </a:r>
          </a:p>
        </p:txBody>
      </p:sp>
      <p:sp>
        <p:nvSpPr>
          <p:cNvPr id="83456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Compute a short (3-vector) descriptor from an 8x8 patch using a Haar </a:t>
            </a:r>
            <a:r>
              <a:rPr lang="en-US" altLang="zh-TW">
                <a:latin typeface="Arial" charset="0"/>
                <a:ea typeface="新細明體" pitchFamily="18" charset="-120"/>
              </a:rPr>
              <a:t>“</a:t>
            </a:r>
            <a:r>
              <a:rPr lang="en-US" altLang="zh-TW">
                <a:ea typeface="新細明體" pitchFamily="18" charset="-120"/>
              </a:rPr>
              <a:t>wavelet</a:t>
            </a:r>
            <a:r>
              <a:rPr lang="en-US" altLang="zh-TW">
                <a:latin typeface="Arial" charset="0"/>
                <a:ea typeface="新細明體" pitchFamily="18" charset="-120"/>
              </a:rPr>
              <a:t>”</a:t>
            </a:r>
            <a:endParaRPr lang="en-US" altLang="zh-TW">
              <a:ea typeface="新細明體" pitchFamily="18" charset="-120"/>
            </a:endParaRPr>
          </a:p>
          <a:p>
            <a:endParaRPr lang="en-US" altLang="zh-TW">
              <a:ea typeface="新細明體" pitchFamily="18" charset="-120"/>
            </a:endParaRPr>
          </a:p>
          <a:p>
            <a:endParaRPr lang="en-US" altLang="zh-TW">
              <a:ea typeface="新細明體" pitchFamily="18" charset="-120"/>
            </a:endParaRPr>
          </a:p>
          <a:p>
            <a:endParaRPr lang="en-US" altLang="zh-TW">
              <a:ea typeface="新細明體" pitchFamily="18" charset="-120"/>
            </a:endParaRPr>
          </a:p>
          <a:p>
            <a:endParaRPr lang="en-US" altLang="zh-TW">
              <a:ea typeface="新細明體" pitchFamily="18" charset="-120"/>
            </a:endParaRPr>
          </a:p>
          <a:p>
            <a:r>
              <a:rPr lang="en-US" altLang="zh-TW">
                <a:ea typeface="新細明體" pitchFamily="18" charset="-120"/>
              </a:rPr>
              <a:t>Quantize each value into 10 (overlapping) bins (10</a:t>
            </a:r>
            <a:r>
              <a:rPr lang="en-US" altLang="zh-TW" baseline="30000">
                <a:ea typeface="新細明體" pitchFamily="18" charset="-120"/>
              </a:rPr>
              <a:t>3</a:t>
            </a:r>
            <a:r>
              <a:rPr lang="en-US" altLang="zh-TW">
                <a:ea typeface="新細明體" pitchFamily="18" charset="-120"/>
              </a:rPr>
              <a:t> total entries)</a:t>
            </a:r>
          </a:p>
          <a:p>
            <a:r>
              <a:rPr lang="en-US" altLang="zh-TW">
                <a:ea typeface="新細明體" pitchFamily="18" charset="-120"/>
              </a:rPr>
              <a:t>[Brown, Szeliski, Winder, CVPR</a:t>
            </a:r>
            <a:r>
              <a:rPr lang="en-US" altLang="zh-TW">
                <a:latin typeface="Arial" charset="0"/>
                <a:ea typeface="新細明體" pitchFamily="18" charset="-120"/>
              </a:rPr>
              <a:t>’</a:t>
            </a:r>
            <a:r>
              <a:rPr lang="en-US" altLang="zh-TW">
                <a:ea typeface="新細明體" pitchFamily="18" charset="-120"/>
              </a:rPr>
              <a:t>2005]</a:t>
            </a:r>
          </a:p>
        </p:txBody>
      </p:sp>
      <p:pic>
        <p:nvPicPr>
          <p:cNvPr id="834564" name="Picture 4" descr="matierbf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2133600"/>
            <a:ext cx="1603375" cy="160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34565" name="Rectangle 5"/>
          <p:cNvSpPr>
            <a:spLocks noChangeArrowheads="1"/>
          </p:cNvSpPr>
          <p:nvPr/>
        </p:nvSpPr>
        <p:spPr bwMode="auto">
          <a:xfrm>
            <a:off x="3125788" y="2133600"/>
            <a:ext cx="1524000" cy="1600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TW" altLang="en-US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834566" name="Rectangle 6"/>
          <p:cNvSpPr>
            <a:spLocks noChangeArrowheads="1"/>
          </p:cNvSpPr>
          <p:nvPr/>
        </p:nvSpPr>
        <p:spPr bwMode="auto">
          <a:xfrm>
            <a:off x="3125788" y="2133600"/>
            <a:ext cx="733425" cy="1600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TW" altLang="en-US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834567" name="Rectangle 7"/>
          <p:cNvSpPr>
            <a:spLocks noChangeArrowheads="1"/>
          </p:cNvSpPr>
          <p:nvPr/>
        </p:nvSpPr>
        <p:spPr bwMode="auto">
          <a:xfrm>
            <a:off x="4932363" y="2133600"/>
            <a:ext cx="1368425" cy="7905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TW" altLang="en-US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834568" name="Rectangle 8"/>
          <p:cNvSpPr>
            <a:spLocks noChangeArrowheads="1"/>
          </p:cNvSpPr>
          <p:nvPr/>
        </p:nvSpPr>
        <p:spPr bwMode="auto">
          <a:xfrm>
            <a:off x="4932363" y="2924175"/>
            <a:ext cx="1393825" cy="80962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TW" altLang="en-US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834569" name="Rectangle 9"/>
          <p:cNvSpPr>
            <a:spLocks noChangeArrowheads="1"/>
          </p:cNvSpPr>
          <p:nvPr/>
        </p:nvSpPr>
        <p:spPr bwMode="auto">
          <a:xfrm>
            <a:off x="6719888" y="2133600"/>
            <a:ext cx="1524000" cy="1600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TW" altLang="en-US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834570" name="Rectangle 10"/>
          <p:cNvSpPr>
            <a:spLocks noChangeArrowheads="1"/>
          </p:cNvSpPr>
          <p:nvPr/>
        </p:nvSpPr>
        <p:spPr bwMode="auto">
          <a:xfrm>
            <a:off x="6719888" y="2133600"/>
            <a:ext cx="760412" cy="838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TW" altLang="en-US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834571" name="Rectangle 11"/>
          <p:cNvSpPr>
            <a:spLocks noChangeArrowheads="1"/>
          </p:cNvSpPr>
          <p:nvPr/>
        </p:nvSpPr>
        <p:spPr bwMode="auto">
          <a:xfrm>
            <a:off x="7480300" y="2971800"/>
            <a:ext cx="763588" cy="762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TW" altLang="en-US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23C433FC-E11F-4D1F-AC17-97478629CE44}" type="slidenum">
              <a:rPr lang="en-US">
                <a:solidFill>
                  <a:srgbClr val="A50021"/>
                </a:solidFill>
              </a:rPr>
              <a:pPr/>
              <a:t>15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61645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Harris corner detector</a:t>
            </a:r>
          </a:p>
        </p:txBody>
      </p:sp>
      <p:sp>
        <p:nvSpPr>
          <p:cNvPr id="61645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85800" y="1371600"/>
            <a:ext cx="8218488" cy="1008063"/>
          </a:xfrm>
        </p:spPr>
        <p:txBody>
          <a:bodyPr/>
          <a:lstStyle/>
          <a:p>
            <a:pPr>
              <a:buNone/>
            </a:pPr>
            <a:r>
              <a:rPr lang="en-US" altLang="zh-TW" dirty="0">
                <a:ea typeface="新細明體" pitchFamily="18" charset="-120"/>
              </a:rPr>
              <a:t>(Problem 1): Noisy response due to a binary window function</a:t>
            </a:r>
          </a:p>
          <a:p>
            <a:pPr marL="0" indent="0">
              <a:buNone/>
            </a:pPr>
            <a:r>
              <a:rPr lang="en-US" altLang="zh-TW" dirty="0" smtClean="0">
                <a:ea typeface="新細明體" pitchFamily="18" charset="-120"/>
                <a:sym typeface="Wingdings" panose="05000000000000000000" pitchFamily="2" charset="2"/>
              </a:rPr>
              <a:t></a:t>
            </a:r>
            <a:r>
              <a:rPr lang="en-US" altLang="zh-TW" dirty="0" smtClean="0">
                <a:ea typeface="新細明體" pitchFamily="18" charset="-120"/>
              </a:rPr>
              <a:t>Use </a:t>
            </a:r>
            <a:r>
              <a:rPr lang="en-US" altLang="zh-TW" dirty="0">
                <a:ea typeface="新細明體" pitchFamily="18" charset="-120"/>
              </a:rPr>
              <a:t>a Gaussian function</a:t>
            </a:r>
          </a:p>
          <a:p>
            <a:pPr>
              <a:buFont typeface="Wingdings" pitchFamily="2" charset="2"/>
              <a:buNone/>
            </a:pPr>
            <a:r>
              <a:rPr lang="en-US" altLang="zh-TW" sz="2800" dirty="0">
                <a:ea typeface="新細明體" pitchFamily="18" charset="-120"/>
              </a:rPr>
              <a:t>   </a:t>
            </a:r>
          </a:p>
          <a:p>
            <a:pPr>
              <a:buFont typeface="Wingdings" pitchFamily="2" charset="2"/>
              <a:buNone/>
            </a:pPr>
            <a:endParaRPr lang="en-US" altLang="zh-TW" sz="2800" dirty="0">
              <a:ea typeface="新細明體" pitchFamily="18" charset="-120"/>
            </a:endParaRPr>
          </a:p>
        </p:txBody>
      </p:sp>
      <p:pic>
        <p:nvPicPr>
          <p:cNvPr id="5929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76375" y="5105400"/>
            <a:ext cx="6040438" cy="130492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</p:pic>
      <p:pic>
        <p:nvPicPr>
          <p:cNvPr id="616453" name="Picture 8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/>
          <a:srcRect/>
          <a:stretch>
            <a:fillRect/>
          </a:stretch>
        </p:blipFill>
        <p:spPr>
          <a:xfrm>
            <a:off x="2477294" y="4001407"/>
            <a:ext cx="4038600" cy="108585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2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7E65DA91-D859-4C0B-A352-45CAE3818EC7}" type="slidenum">
              <a:rPr lang="en-US">
                <a:solidFill>
                  <a:srgbClr val="A50021"/>
                </a:solidFill>
              </a:rPr>
              <a:pPr/>
              <a:t>150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83661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Nearest neighbor techniques</a:t>
            </a:r>
          </a:p>
        </p:txBody>
      </p:sp>
      <p:sp>
        <p:nvSpPr>
          <p:cNvPr id="83661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TW" i="1">
                <a:ea typeface="新細明體" pitchFamily="18" charset="-120"/>
              </a:rPr>
              <a:t>k</a:t>
            </a:r>
            <a:r>
              <a:rPr lang="en-US" altLang="zh-TW">
                <a:ea typeface="新細明體" pitchFamily="18" charset="-120"/>
              </a:rPr>
              <a:t>-D tree</a:t>
            </a:r>
            <a:br>
              <a:rPr lang="en-US" altLang="zh-TW">
                <a:ea typeface="新細明體" pitchFamily="18" charset="-120"/>
              </a:rPr>
            </a:br>
            <a:r>
              <a:rPr lang="en-US" altLang="zh-TW">
                <a:ea typeface="新細明體" pitchFamily="18" charset="-120"/>
              </a:rPr>
              <a:t>and</a:t>
            </a:r>
          </a:p>
          <a:p>
            <a:endParaRPr lang="en-US" altLang="zh-TW">
              <a:ea typeface="新細明體" pitchFamily="18" charset="-120"/>
            </a:endParaRPr>
          </a:p>
          <a:p>
            <a:r>
              <a:rPr lang="en-US" altLang="zh-TW">
                <a:ea typeface="新細明體" pitchFamily="18" charset="-120"/>
              </a:rPr>
              <a:t>Best Bin</a:t>
            </a:r>
            <a:br>
              <a:rPr lang="en-US" altLang="zh-TW">
                <a:ea typeface="新細明體" pitchFamily="18" charset="-120"/>
              </a:rPr>
            </a:br>
            <a:r>
              <a:rPr lang="en-US" altLang="zh-TW">
                <a:ea typeface="新細明體" pitchFamily="18" charset="-120"/>
              </a:rPr>
              <a:t>First</a:t>
            </a:r>
            <a:br>
              <a:rPr lang="en-US" altLang="zh-TW">
                <a:ea typeface="新細明體" pitchFamily="18" charset="-120"/>
              </a:rPr>
            </a:br>
            <a:r>
              <a:rPr lang="en-US" altLang="zh-TW">
                <a:ea typeface="新細明體" pitchFamily="18" charset="-120"/>
              </a:rPr>
              <a:t>(BBF)</a:t>
            </a:r>
            <a:endParaRPr lang="en-US" altLang="zh-TW" i="1">
              <a:ea typeface="新細明體" pitchFamily="18" charset="-120"/>
            </a:endParaRPr>
          </a:p>
        </p:txBody>
      </p:sp>
      <p:pic>
        <p:nvPicPr>
          <p:cNvPr id="8366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4600" y="1447800"/>
            <a:ext cx="6067425" cy="450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36613" name="Text Box 5"/>
          <p:cNvSpPr txBox="1">
            <a:spLocks noChangeArrowheads="1"/>
          </p:cNvSpPr>
          <p:nvPr/>
        </p:nvSpPr>
        <p:spPr bwMode="auto">
          <a:xfrm>
            <a:off x="685800" y="5943600"/>
            <a:ext cx="7391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1600">
                <a:latin typeface="Arial Unicode MS" pitchFamily="34" charset="-128"/>
                <a:ea typeface="新細明體" pitchFamily="18" charset="-120"/>
              </a:rPr>
              <a:t>Indexing Without Invariants in 3D Object Recognition, Beis and Lowe, PAMI</a:t>
            </a:r>
            <a:r>
              <a:rPr lang="en-US" altLang="zh-TW" sz="1600">
                <a:latin typeface="Arial" charset="0"/>
                <a:ea typeface="新細明體" pitchFamily="18" charset="-120"/>
              </a:rPr>
              <a:t>’</a:t>
            </a:r>
            <a:r>
              <a:rPr lang="en-US" altLang="zh-TW" sz="1600">
                <a:latin typeface="Arial Unicode MS" pitchFamily="34" charset="-128"/>
                <a:ea typeface="新細明體" pitchFamily="18" charset="-120"/>
              </a:rPr>
              <a:t>99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117AB4FF-661B-4E5D-A22E-6FE064B8615E}" type="slidenum">
              <a:rPr lang="en-US">
                <a:solidFill>
                  <a:srgbClr val="A50021"/>
                </a:solidFill>
              </a:rPr>
              <a:pPr/>
              <a:t>151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838658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395288" y="2565400"/>
            <a:ext cx="8353425" cy="1470025"/>
          </a:xfrm>
        </p:spPr>
        <p:txBody>
          <a:bodyPr/>
          <a:lstStyle/>
          <a:p>
            <a:r>
              <a:rPr lang="en-US" altLang="zh-TW" sz="4400">
                <a:latin typeface="Garamond" pitchFamily="18" charset="0"/>
                <a:ea typeface="新細明體" pitchFamily="18" charset="-120"/>
              </a:rPr>
              <a:t>Applications</a:t>
            </a:r>
            <a:endParaRPr lang="en-US" altLang="zh-TW" i="1">
              <a:latin typeface="Garamond" pitchFamily="18" charset="0"/>
              <a:ea typeface="新細明體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553CFB85-7377-4B65-917B-4388DB258BD0}" type="slidenum">
              <a:rPr lang="en-US">
                <a:solidFill>
                  <a:srgbClr val="A50021"/>
                </a:solidFill>
              </a:rPr>
              <a:pPr/>
              <a:t>152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84070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Recognition</a:t>
            </a:r>
          </a:p>
        </p:txBody>
      </p:sp>
      <p:pic>
        <p:nvPicPr>
          <p:cNvPr id="840707" name="Picture 3" descr="sift-fea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997075"/>
            <a:ext cx="8153400" cy="364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40708" name="Text Box 4"/>
          <p:cNvSpPr txBox="1">
            <a:spLocks noChangeArrowheads="1"/>
          </p:cNvSpPr>
          <p:nvPr/>
        </p:nvSpPr>
        <p:spPr bwMode="auto">
          <a:xfrm>
            <a:off x="3700463" y="5630863"/>
            <a:ext cx="1808162" cy="3968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TW" sz="2000" b="1">
                <a:latin typeface="Trebuchet MS" pitchFamily="34" charset="0"/>
                <a:ea typeface="新細明體" pitchFamily="18" charset="-120"/>
              </a:rPr>
              <a:t>SIFT Features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66D0F4F2-B28B-4AB3-8CBB-13461D81EC7F}" type="slidenum">
              <a:rPr lang="en-US">
                <a:solidFill>
                  <a:srgbClr val="A50021"/>
                </a:solidFill>
              </a:rPr>
              <a:pPr/>
              <a:t>153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84275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3D object recognition</a:t>
            </a:r>
          </a:p>
        </p:txBody>
      </p:sp>
      <p:graphicFrame>
        <p:nvGraphicFramePr>
          <p:cNvPr id="842755" name="Object 2"/>
          <p:cNvGraphicFramePr>
            <a:graphicFrameLocks noChangeAspect="1"/>
          </p:cNvGraphicFramePr>
          <p:nvPr/>
        </p:nvGraphicFramePr>
        <p:xfrm>
          <a:off x="381000" y="1052513"/>
          <a:ext cx="4760913" cy="565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810" name="CorelPhotoPaint.Image.8" r:id="rId4" imgW="3796825" imgH="4507937" progId="CorelPhotoPaint.Image.8">
                  <p:embed/>
                </p:oleObj>
              </mc:Choice>
              <mc:Fallback>
                <p:oleObj name="CorelPhotoPaint.Image.8" r:id="rId4" imgW="3796825" imgH="4507937" progId="CorelPhotoPaint.Image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052513"/>
                        <a:ext cx="4760913" cy="565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63FCBF69-BAD9-42AE-8185-F74C08F07D3A}" type="slidenum">
              <a:rPr lang="en-US">
                <a:solidFill>
                  <a:srgbClr val="A50021"/>
                </a:solidFill>
              </a:rPr>
              <a:pPr/>
              <a:t>154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8448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3D object recognition</a:t>
            </a:r>
          </a:p>
        </p:txBody>
      </p:sp>
      <p:pic>
        <p:nvPicPr>
          <p:cNvPr id="844803" name="Picture 3"/>
          <p:cNvPicPr>
            <a:picLocks noChangeAspect="1" noChangeArrowheads="1"/>
          </p:cNvPicPr>
          <p:nvPr/>
        </p:nvPicPr>
        <p:blipFill>
          <a:blip r:embed="rId3"/>
          <a:srcRect l="13846" t="24330" r="12308" b="13106"/>
          <a:stretch>
            <a:fillRect/>
          </a:stretch>
        </p:blipFill>
        <p:spPr bwMode="auto">
          <a:xfrm>
            <a:off x="228600" y="1524000"/>
            <a:ext cx="4267200" cy="32004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844804" name="Picture 4"/>
          <p:cNvPicPr>
            <a:picLocks noChangeAspect="1" noChangeArrowheads="1"/>
          </p:cNvPicPr>
          <p:nvPr/>
        </p:nvPicPr>
        <p:blipFill>
          <a:blip r:embed="rId4"/>
          <a:srcRect l="13637" t="24706" r="12122" b="11978"/>
          <a:stretch>
            <a:fillRect/>
          </a:stretch>
        </p:blipFill>
        <p:spPr bwMode="auto">
          <a:xfrm>
            <a:off x="4648200" y="1524000"/>
            <a:ext cx="4191000" cy="31638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2201142F-FF9E-4012-A080-BBD472827F4B}" type="slidenum">
              <a:rPr lang="en-US">
                <a:solidFill>
                  <a:srgbClr val="A50021"/>
                </a:solidFill>
              </a:rPr>
              <a:pPr/>
              <a:t>155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84685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Office of the past</a:t>
            </a:r>
          </a:p>
        </p:txBody>
      </p:sp>
      <p:pic>
        <p:nvPicPr>
          <p:cNvPr id="846851" name="Picture 3" descr="kidd94marks-0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95800" y="4411663"/>
            <a:ext cx="401638" cy="5413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846852" name="Picture 4" descr="lowe04distinctive-0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81400" y="4411663"/>
            <a:ext cx="374650" cy="503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846853" name="Picture 5" descr="data_structures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038600" y="4411663"/>
            <a:ext cx="401638" cy="5207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846854" name="Picture 6" descr="moore98objectspaces-0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953000" y="4411663"/>
            <a:ext cx="374650" cy="5048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46855" name="Text Box 7"/>
          <p:cNvSpPr txBox="1">
            <a:spLocks noChangeArrowheads="1"/>
          </p:cNvSpPr>
          <p:nvPr/>
        </p:nvSpPr>
        <p:spPr bwMode="auto">
          <a:xfrm>
            <a:off x="661988" y="3962400"/>
            <a:ext cx="13954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1600">
                <a:latin typeface="Tahoma" pitchFamily="34" charset="0"/>
                <a:ea typeface="新細明體" pitchFamily="18" charset="-120"/>
                <a:cs typeface="Times New Roman" pitchFamily="18" charset="0"/>
              </a:rPr>
              <a:t>Video of desk</a:t>
            </a:r>
          </a:p>
        </p:txBody>
      </p:sp>
      <p:sp>
        <p:nvSpPr>
          <p:cNvPr id="846856" name="Text Box 8"/>
          <p:cNvSpPr txBox="1">
            <a:spLocks noChangeArrowheads="1"/>
          </p:cNvSpPr>
          <p:nvPr/>
        </p:nvSpPr>
        <p:spPr bwMode="auto">
          <a:xfrm>
            <a:off x="3581400" y="3954463"/>
            <a:ext cx="1752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1600">
                <a:latin typeface="Tahoma" pitchFamily="34" charset="0"/>
                <a:ea typeface="新細明體" pitchFamily="18" charset="-120"/>
                <a:cs typeface="Times New Roman" pitchFamily="18" charset="0"/>
              </a:rPr>
              <a:t>Images from PDF</a:t>
            </a:r>
          </a:p>
        </p:txBody>
      </p:sp>
      <p:sp>
        <p:nvSpPr>
          <p:cNvPr id="846857" name="Line 9"/>
          <p:cNvSpPr>
            <a:spLocks noChangeShapeType="1"/>
          </p:cNvSpPr>
          <p:nvPr/>
        </p:nvSpPr>
        <p:spPr bwMode="auto">
          <a:xfrm>
            <a:off x="2438400" y="4648200"/>
            <a:ext cx="838200" cy="0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46858" name="Text Box 10"/>
          <p:cNvSpPr txBox="1">
            <a:spLocks noChangeArrowheads="1"/>
          </p:cNvSpPr>
          <p:nvPr/>
        </p:nvSpPr>
        <p:spPr bwMode="auto">
          <a:xfrm>
            <a:off x="2209800" y="4752975"/>
            <a:ext cx="1295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TW" sz="1600" b="1">
                <a:solidFill>
                  <a:srgbClr val="FF0000"/>
                </a:solidFill>
                <a:latin typeface="Tahoma" pitchFamily="34" charset="0"/>
                <a:ea typeface="新細明體" pitchFamily="18" charset="-120"/>
                <a:cs typeface="Times New Roman" pitchFamily="18" charset="0"/>
              </a:rPr>
              <a:t>Track &amp; recognize</a:t>
            </a:r>
          </a:p>
        </p:txBody>
      </p:sp>
      <p:sp>
        <p:nvSpPr>
          <p:cNvPr id="846859" name="Text Box 11"/>
          <p:cNvSpPr txBox="1">
            <a:spLocks noChangeArrowheads="1"/>
          </p:cNvSpPr>
          <p:nvPr/>
        </p:nvSpPr>
        <p:spPr bwMode="auto">
          <a:xfrm>
            <a:off x="6402388" y="6064250"/>
            <a:ext cx="3032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1600">
                <a:latin typeface="Tahoma" pitchFamily="34" charset="0"/>
                <a:ea typeface="新細明體" pitchFamily="18" charset="-120"/>
                <a:cs typeface="Times New Roman" pitchFamily="18" charset="0"/>
              </a:rPr>
              <a:t>T</a:t>
            </a:r>
          </a:p>
        </p:txBody>
      </p:sp>
      <p:sp>
        <p:nvSpPr>
          <p:cNvPr id="846860" name="Text Box 12"/>
          <p:cNvSpPr txBox="1">
            <a:spLocks noChangeArrowheads="1"/>
          </p:cNvSpPr>
          <p:nvPr/>
        </p:nvSpPr>
        <p:spPr bwMode="auto">
          <a:xfrm>
            <a:off x="7467600" y="6064250"/>
            <a:ext cx="5619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1600">
                <a:latin typeface="Tahoma" pitchFamily="34" charset="0"/>
                <a:ea typeface="新細明體" pitchFamily="18" charset="-120"/>
                <a:cs typeface="Times New Roman" pitchFamily="18" charset="0"/>
              </a:rPr>
              <a:t>T+1</a:t>
            </a:r>
          </a:p>
        </p:txBody>
      </p:sp>
      <p:sp>
        <p:nvSpPr>
          <p:cNvPr id="846861" name="Text Box 13"/>
          <p:cNvSpPr txBox="1">
            <a:spLocks noChangeArrowheads="1"/>
          </p:cNvSpPr>
          <p:nvPr/>
        </p:nvSpPr>
        <p:spPr bwMode="auto">
          <a:xfrm>
            <a:off x="6062663" y="3925888"/>
            <a:ext cx="22431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sz="1600">
                <a:latin typeface="Tahoma" pitchFamily="34" charset="0"/>
                <a:ea typeface="新細明體" pitchFamily="18" charset="-120"/>
                <a:cs typeface="Times New Roman" pitchFamily="18" charset="0"/>
              </a:rPr>
              <a:t>Internal representation</a:t>
            </a:r>
          </a:p>
        </p:txBody>
      </p:sp>
      <p:sp>
        <p:nvSpPr>
          <p:cNvPr id="846862" name="Freeform 14"/>
          <p:cNvSpPr>
            <a:spLocks/>
          </p:cNvSpPr>
          <p:nvPr/>
        </p:nvSpPr>
        <p:spPr bwMode="auto">
          <a:xfrm>
            <a:off x="2971800" y="5297488"/>
            <a:ext cx="2819400" cy="584200"/>
          </a:xfrm>
          <a:custGeom>
            <a:avLst/>
            <a:gdLst>
              <a:gd name="T0" fmla="*/ 0 w 1776"/>
              <a:gd name="T1" fmla="*/ 2147483647 h 464"/>
              <a:gd name="T2" fmla="*/ 2147483647 w 1776"/>
              <a:gd name="T3" fmla="*/ 2147483647 h 464"/>
              <a:gd name="T4" fmla="*/ 2147483647 w 1776"/>
              <a:gd name="T5" fmla="*/ 2147483647 h 464"/>
              <a:gd name="T6" fmla="*/ 2147483647 w 1776"/>
              <a:gd name="T7" fmla="*/ 0 h 464"/>
              <a:gd name="T8" fmla="*/ 0 60000 65536"/>
              <a:gd name="T9" fmla="*/ 0 60000 65536"/>
              <a:gd name="T10" fmla="*/ 0 60000 65536"/>
              <a:gd name="T11" fmla="*/ 0 60000 65536"/>
              <a:gd name="T12" fmla="*/ 0 w 1776"/>
              <a:gd name="T13" fmla="*/ 0 h 464"/>
              <a:gd name="T14" fmla="*/ 1776 w 1776"/>
              <a:gd name="T15" fmla="*/ 464 h 4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76" h="464">
                <a:moveTo>
                  <a:pt x="0" y="96"/>
                </a:moveTo>
                <a:cubicBezTo>
                  <a:pt x="240" y="248"/>
                  <a:pt x="480" y="400"/>
                  <a:pt x="720" y="432"/>
                </a:cubicBezTo>
                <a:cubicBezTo>
                  <a:pt x="960" y="464"/>
                  <a:pt x="1264" y="360"/>
                  <a:pt x="1440" y="288"/>
                </a:cubicBezTo>
                <a:cubicBezTo>
                  <a:pt x="1616" y="216"/>
                  <a:pt x="1696" y="108"/>
                  <a:pt x="1776" y="0"/>
                </a:cubicBezTo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987151" name="paper-overlap.avi">
            <a:hlinkClick r:id="" action="ppaction://media"/>
          </p:cNvPr>
          <p:cNvPicPr>
            <a:picLocks noRot="1" noChangeAspect="1" noChangeArrowheads="1"/>
          </p:cNvPicPr>
          <p:nvPr>
            <a:videoFile r:link="rId1"/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533400" y="4419600"/>
            <a:ext cx="1673225" cy="1255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6864" name="Picture 16" descr="setup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133600" y="1295400"/>
            <a:ext cx="32512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46865" name="Line 17"/>
          <p:cNvSpPr>
            <a:spLocks noChangeShapeType="1"/>
          </p:cNvSpPr>
          <p:nvPr/>
        </p:nvSpPr>
        <p:spPr bwMode="auto">
          <a:xfrm flipH="1">
            <a:off x="1371600" y="1828800"/>
            <a:ext cx="1752600" cy="2133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46866" name="Line 18"/>
          <p:cNvSpPr>
            <a:spLocks noChangeShapeType="1"/>
          </p:cNvSpPr>
          <p:nvPr/>
        </p:nvSpPr>
        <p:spPr bwMode="auto">
          <a:xfrm flipH="1">
            <a:off x="4114800" y="2667000"/>
            <a:ext cx="76200" cy="1295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46867" name="Line 19"/>
          <p:cNvSpPr>
            <a:spLocks noChangeShapeType="1"/>
          </p:cNvSpPr>
          <p:nvPr/>
        </p:nvSpPr>
        <p:spPr bwMode="auto">
          <a:xfrm flipH="1" flipV="1">
            <a:off x="3429000" y="1905000"/>
            <a:ext cx="0" cy="990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46868" name="Oval 20"/>
          <p:cNvSpPr>
            <a:spLocks noChangeArrowheads="1"/>
          </p:cNvSpPr>
          <p:nvPr/>
        </p:nvSpPr>
        <p:spPr bwMode="auto">
          <a:xfrm>
            <a:off x="3200400" y="1295400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TW" altLang="en-US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846869" name="Rectangle 21"/>
          <p:cNvSpPr>
            <a:spLocks noChangeArrowheads="1"/>
          </p:cNvSpPr>
          <p:nvPr/>
        </p:nvSpPr>
        <p:spPr bwMode="auto">
          <a:xfrm>
            <a:off x="5943600" y="4267200"/>
            <a:ext cx="1219200" cy="2133600"/>
          </a:xfrm>
          <a:prstGeom prst="rect">
            <a:avLst/>
          </a:prstGeom>
          <a:noFill/>
          <a:ln w="9525">
            <a:solidFill>
              <a:srgbClr val="00FF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TW" altLang="en-US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846870" name="Text Box 22"/>
          <p:cNvSpPr txBox="1">
            <a:spLocks noChangeArrowheads="1"/>
          </p:cNvSpPr>
          <p:nvPr/>
        </p:nvSpPr>
        <p:spPr bwMode="auto">
          <a:xfrm>
            <a:off x="4419600" y="6140450"/>
            <a:ext cx="1473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rgbClr val="00FF00"/>
                </a:solidFill>
                <a:latin typeface="Tahoma" pitchFamily="34" charset="0"/>
                <a:ea typeface="굴림" pitchFamily="34" charset="-127"/>
                <a:cs typeface="Times New Roman" pitchFamily="18" charset="0"/>
              </a:rPr>
              <a:t>Scene Graph</a:t>
            </a:r>
            <a:endParaRPr lang="en-US" altLang="zh-TW" sz="1600" b="1">
              <a:solidFill>
                <a:srgbClr val="00FF00"/>
              </a:solidFill>
              <a:latin typeface="Tahoma" pitchFamily="34" charset="0"/>
              <a:ea typeface="굴림" pitchFamily="34" charset="-127"/>
              <a:cs typeface="Times New Roman" pitchFamily="18" charset="0"/>
            </a:endParaRPr>
          </a:p>
        </p:txBody>
      </p:sp>
      <p:grpSp>
        <p:nvGrpSpPr>
          <p:cNvPr id="846871" name="Group 23"/>
          <p:cNvGrpSpPr>
            <a:grpSpLocks/>
          </p:cNvGrpSpPr>
          <p:nvPr/>
        </p:nvGrpSpPr>
        <p:grpSpPr bwMode="auto">
          <a:xfrm>
            <a:off x="6096000" y="4383088"/>
            <a:ext cx="2133600" cy="1681162"/>
            <a:chOff x="3840" y="2761"/>
            <a:chExt cx="1344" cy="1059"/>
          </a:xfrm>
        </p:grpSpPr>
        <p:pic>
          <p:nvPicPr>
            <p:cNvPr id="846872" name="Picture 24" descr="kidd94marks-01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222" y="3168"/>
              <a:ext cx="206" cy="26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846873" name="Picture 25" descr="fujii03tangible-01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3840" y="3168"/>
              <a:ext cx="198" cy="2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846874" name="Picture 26" descr="moore98objectspaces-01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840" y="2761"/>
              <a:ext cx="206" cy="26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846875" name="Rectangle 27"/>
            <p:cNvSpPr>
              <a:spLocks noChangeArrowheads="1"/>
            </p:cNvSpPr>
            <p:nvPr/>
          </p:nvSpPr>
          <p:spPr bwMode="auto">
            <a:xfrm>
              <a:off x="3979" y="3571"/>
              <a:ext cx="279" cy="249"/>
            </a:xfrm>
            <a:prstGeom prst="rect">
              <a:avLst/>
            </a:prstGeom>
            <a:solidFill>
              <a:srgbClr val="8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>
                  <a:solidFill>
                    <a:schemeClr val="accent1"/>
                  </a:solidFill>
                  <a:latin typeface="Tahoma" pitchFamily="34" charset="0"/>
                  <a:ea typeface="新細明體" pitchFamily="18" charset="-120"/>
                  <a:cs typeface="Times New Roman" pitchFamily="18" charset="0"/>
                </a:rPr>
                <a:t>Desk</a:t>
              </a:r>
            </a:p>
          </p:txBody>
        </p:sp>
        <p:sp>
          <p:nvSpPr>
            <p:cNvPr id="846876" name="Line 28"/>
            <p:cNvSpPr>
              <a:spLocks noChangeShapeType="1"/>
            </p:cNvSpPr>
            <p:nvPr/>
          </p:nvSpPr>
          <p:spPr bwMode="auto">
            <a:xfrm flipH="1">
              <a:off x="4211" y="3428"/>
              <a:ext cx="117" cy="1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6877" name="Line 29"/>
            <p:cNvSpPr>
              <a:spLocks noChangeShapeType="1"/>
            </p:cNvSpPr>
            <p:nvPr/>
          </p:nvSpPr>
          <p:spPr bwMode="auto">
            <a:xfrm>
              <a:off x="3932" y="3428"/>
              <a:ext cx="117" cy="1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846878" name="Picture 30" descr="kidd94marks-01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978" y="3168"/>
              <a:ext cx="206" cy="26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846879" name="Picture 31" descr="fujii03tangible-01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4596" y="3168"/>
              <a:ext cx="198" cy="2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846880" name="Rectangle 32"/>
            <p:cNvSpPr>
              <a:spLocks noChangeArrowheads="1"/>
            </p:cNvSpPr>
            <p:nvPr/>
          </p:nvSpPr>
          <p:spPr bwMode="auto">
            <a:xfrm>
              <a:off x="4735" y="3571"/>
              <a:ext cx="279" cy="249"/>
            </a:xfrm>
            <a:prstGeom prst="rect">
              <a:avLst/>
            </a:prstGeom>
            <a:solidFill>
              <a:srgbClr val="8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zh-TW" sz="1400">
                  <a:solidFill>
                    <a:schemeClr val="accent1"/>
                  </a:solidFill>
                  <a:latin typeface="Tahoma" pitchFamily="34" charset="0"/>
                  <a:ea typeface="新細明體" pitchFamily="18" charset="-120"/>
                  <a:cs typeface="Times New Roman" pitchFamily="18" charset="0"/>
                </a:rPr>
                <a:t>Desk</a:t>
              </a:r>
            </a:p>
          </p:txBody>
        </p:sp>
        <p:sp>
          <p:nvSpPr>
            <p:cNvPr id="846881" name="Line 33"/>
            <p:cNvSpPr>
              <a:spLocks noChangeShapeType="1"/>
            </p:cNvSpPr>
            <p:nvPr/>
          </p:nvSpPr>
          <p:spPr bwMode="auto">
            <a:xfrm flipH="1">
              <a:off x="4967" y="3428"/>
              <a:ext cx="117" cy="1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6882" name="Line 34"/>
            <p:cNvSpPr>
              <a:spLocks noChangeShapeType="1"/>
            </p:cNvSpPr>
            <p:nvPr/>
          </p:nvSpPr>
          <p:spPr bwMode="auto">
            <a:xfrm>
              <a:off x="4688" y="3428"/>
              <a:ext cx="117" cy="1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6883" name="Line 35"/>
            <p:cNvSpPr>
              <a:spLocks noChangeShapeType="1"/>
            </p:cNvSpPr>
            <p:nvPr/>
          </p:nvSpPr>
          <p:spPr bwMode="auto">
            <a:xfrm>
              <a:off x="3949" y="3021"/>
              <a:ext cx="0" cy="1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846884" name="Picture 36" descr="moore98objectspaces-01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978" y="2764"/>
              <a:ext cx="206" cy="26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846885" name="Line 37"/>
            <p:cNvSpPr>
              <a:spLocks noChangeShapeType="1"/>
            </p:cNvSpPr>
            <p:nvPr/>
          </p:nvSpPr>
          <p:spPr bwMode="auto">
            <a:xfrm>
              <a:off x="5087" y="3024"/>
              <a:ext cx="0" cy="1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871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871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87151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87151"/>
                </p:tgtEl>
              </p:cMediaNode>
            </p:video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1769CEDC-82AC-4AC2-A847-8A0C95CAFB4C}" type="slidenum">
              <a:rPr lang="en-US">
                <a:solidFill>
                  <a:srgbClr val="A50021"/>
                </a:solidFill>
              </a:rPr>
              <a:pPr/>
              <a:t>156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989186" name="Line 2"/>
          <p:cNvSpPr>
            <a:spLocks noChangeShapeType="1"/>
          </p:cNvSpPr>
          <p:nvPr/>
        </p:nvSpPr>
        <p:spPr bwMode="auto">
          <a:xfrm flipH="1">
            <a:off x="3036888" y="1231900"/>
            <a:ext cx="11112" cy="5391150"/>
          </a:xfrm>
          <a:prstGeom prst="line">
            <a:avLst/>
          </a:prstGeom>
          <a:noFill/>
          <a:ln w="9525">
            <a:noFill/>
            <a:round/>
            <a:headEnd/>
            <a:tailEnd/>
          </a:ln>
          <a:effectLst>
            <a:outerShdw dist="45791" dir="3378596" algn="ctr" rotWithShape="0">
              <a:srgbClr val="333399"/>
            </a:outerShdw>
          </a:effectLst>
        </p:spPr>
        <p:txBody>
          <a:bodyPr wrap="none" anchor="ctr">
            <a:spAutoFit/>
          </a:bodyPr>
          <a:lstStyle/>
          <a:p>
            <a:pPr algn="ctr" eaLnBrk="0" hangingPunct="0">
              <a:defRPr/>
            </a:pPr>
            <a:endParaRPr lang="zh-TW" altLang="en-US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848899" name="Text Box 3"/>
          <p:cNvSpPr txBox="1">
            <a:spLocks noChangeArrowheads="1"/>
          </p:cNvSpPr>
          <p:nvPr/>
        </p:nvSpPr>
        <p:spPr bwMode="auto">
          <a:xfrm>
            <a:off x="8089900" y="3062288"/>
            <a:ext cx="99695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fr-FR" altLang="zh-TW" sz="6400">
                <a:solidFill>
                  <a:schemeClr val="tx2"/>
                </a:solidFill>
                <a:ea typeface="新細明體" pitchFamily="18" charset="-120"/>
              </a:rPr>
              <a:t>…</a:t>
            </a:r>
          </a:p>
        </p:txBody>
      </p:sp>
      <p:sp>
        <p:nvSpPr>
          <p:cNvPr id="848900" name="Text Box 4"/>
          <p:cNvSpPr txBox="1">
            <a:spLocks noChangeArrowheads="1"/>
          </p:cNvSpPr>
          <p:nvPr/>
        </p:nvSpPr>
        <p:spPr bwMode="auto">
          <a:xfrm>
            <a:off x="8110538" y="4013200"/>
            <a:ext cx="10033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 altLang="zh-TW" sz="2000">
                <a:solidFill>
                  <a:schemeClr val="tx2"/>
                </a:solidFill>
                <a:latin typeface="Arial" charset="0"/>
                <a:ea typeface="新細明體" pitchFamily="18" charset="-120"/>
              </a:rPr>
              <a:t>&gt; 5000</a:t>
            </a:r>
          </a:p>
          <a:p>
            <a:pPr eaLnBrk="0" hangingPunct="0">
              <a:lnSpc>
                <a:spcPct val="80000"/>
              </a:lnSpc>
            </a:pPr>
            <a:r>
              <a:rPr lang="en-US" altLang="zh-TW" sz="2000">
                <a:solidFill>
                  <a:schemeClr val="tx2"/>
                </a:solidFill>
                <a:latin typeface="Arial" charset="0"/>
                <a:ea typeface="新細明體" pitchFamily="18" charset="-120"/>
              </a:rPr>
              <a:t>images</a:t>
            </a:r>
            <a:endParaRPr lang="en-US" altLang="zh-TW" sz="2000">
              <a:solidFill>
                <a:schemeClr val="tx2"/>
              </a:solidFill>
              <a:ea typeface="新細明體" pitchFamily="18" charset="-120"/>
            </a:endParaRPr>
          </a:p>
        </p:txBody>
      </p:sp>
      <p:pic>
        <p:nvPicPr>
          <p:cNvPr id="848901" name="Picture 5" descr="inria_repons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27425" y="5178425"/>
            <a:ext cx="2144713" cy="150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8902" name="Picture 6" descr="image39824"/>
          <p:cNvPicPr preferRelativeResize="0"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62650" y="5176838"/>
            <a:ext cx="2144713" cy="150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48903" name="Line 7"/>
          <p:cNvSpPr>
            <a:spLocks noChangeShapeType="1"/>
          </p:cNvSpPr>
          <p:nvPr/>
        </p:nvSpPr>
        <p:spPr bwMode="auto">
          <a:xfrm>
            <a:off x="2668588" y="3995738"/>
            <a:ext cx="755650" cy="0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848904" name="Picture 8" descr="base1"/>
          <p:cNvPicPr preferRelativeResize="0"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35400" y="2924175"/>
            <a:ext cx="1500188" cy="2144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8905" name="Picture 9" descr="base2"/>
          <p:cNvPicPr preferRelativeResize="0"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962650" y="1323975"/>
            <a:ext cx="2144713" cy="150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8906" name="Picture 10" descr="base3"/>
          <p:cNvPicPr preferRelativeResize="0"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962650" y="3246438"/>
            <a:ext cx="2144713" cy="150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8907" name="Picture 11" descr="base4"/>
          <p:cNvPicPr preferRelativeResize="0">
            <a:picLocks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513138" y="1319213"/>
            <a:ext cx="2144712" cy="150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48908" name="Text Box 12"/>
          <p:cNvSpPr txBox="1">
            <a:spLocks noChangeArrowheads="1"/>
          </p:cNvSpPr>
          <p:nvPr/>
        </p:nvSpPr>
        <p:spPr bwMode="auto">
          <a:xfrm>
            <a:off x="174625" y="5145088"/>
            <a:ext cx="28971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fr-FR" altLang="zh-TW" sz="2000">
                <a:latin typeface="Arial" charset="0"/>
                <a:ea typeface="新細明體" pitchFamily="18" charset="-120"/>
              </a:rPr>
              <a:t>change in viewing angle</a:t>
            </a:r>
            <a:endParaRPr lang="fr-FR" altLang="zh-TW" sz="2000">
              <a:ea typeface="新細明體" pitchFamily="18" charset="-120"/>
            </a:endParaRPr>
          </a:p>
        </p:txBody>
      </p:sp>
      <p:pic>
        <p:nvPicPr>
          <p:cNvPr id="848909" name="Picture 13" descr="val9"/>
          <p:cNvPicPr preferRelativeResize="0">
            <a:picLocks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71538" y="2927350"/>
            <a:ext cx="1500187" cy="2144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89198" name="Rectangle 14"/>
          <p:cNvSpPr>
            <a:spLocks noChangeArrowheads="1"/>
          </p:cNvSpPr>
          <p:nvPr/>
        </p:nvSpPr>
        <p:spPr bwMode="auto">
          <a:xfrm>
            <a:off x="3822700" y="2906713"/>
            <a:ext cx="1509713" cy="2165350"/>
          </a:xfrm>
          <a:prstGeom prst="rect">
            <a:avLst/>
          </a:prstGeom>
          <a:noFill/>
          <a:ln w="47625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TW" altLang="en-US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848911" name="Rectangle 15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itchFamily="18" charset="-120"/>
              </a:rPr>
              <a:t>Image retrieval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9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9198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4BC4087E-B10C-4D60-906F-EFF011638E23}" type="slidenum">
              <a:rPr lang="en-US">
                <a:solidFill>
                  <a:srgbClr val="A50021"/>
                </a:solidFill>
              </a:rPr>
              <a:pPr/>
              <a:t>157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pic>
        <p:nvPicPr>
          <p:cNvPr id="850946" name="Picture 2" descr="valb9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89063" y="1582738"/>
            <a:ext cx="2717800" cy="408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50947" name="Picture 3" descr="valb13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22850" y="1536700"/>
            <a:ext cx="2720975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50948" name="Text Box 4"/>
          <p:cNvSpPr txBox="1">
            <a:spLocks noChangeArrowheads="1"/>
          </p:cNvSpPr>
          <p:nvPr/>
        </p:nvSpPr>
        <p:spPr bwMode="auto">
          <a:xfrm>
            <a:off x="1889125" y="6024563"/>
            <a:ext cx="53641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fr-FR" altLang="zh-TW" sz="2000">
                <a:latin typeface="Arial" charset="0"/>
                <a:ea typeface="新細明體" pitchFamily="18" charset="-120"/>
              </a:rPr>
              <a:t>22 correct matches</a:t>
            </a:r>
            <a:endParaRPr lang="fr-FR" altLang="zh-TW" sz="2800">
              <a:ea typeface="新細明體" pitchFamily="18" charset="-120"/>
            </a:endParaRPr>
          </a:p>
        </p:txBody>
      </p:sp>
      <p:sp>
        <p:nvSpPr>
          <p:cNvPr id="850949" name="Rectangle 5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itchFamily="18" charset="-120"/>
              </a:rPr>
              <a:t>Image retrieval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88E0D16C-90B3-444B-8326-46B817DD21BC}" type="slidenum">
              <a:rPr lang="en-US">
                <a:solidFill>
                  <a:srgbClr val="A50021"/>
                </a:solidFill>
              </a:rPr>
              <a:pPr/>
              <a:t>158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993282" name="Line 2"/>
          <p:cNvSpPr>
            <a:spLocks noChangeShapeType="1"/>
          </p:cNvSpPr>
          <p:nvPr/>
        </p:nvSpPr>
        <p:spPr bwMode="auto">
          <a:xfrm flipH="1">
            <a:off x="3036888" y="1231900"/>
            <a:ext cx="11112" cy="5391150"/>
          </a:xfrm>
          <a:prstGeom prst="line">
            <a:avLst/>
          </a:prstGeom>
          <a:noFill/>
          <a:ln w="9525">
            <a:noFill/>
            <a:round/>
            <a:headEnd/>
            <a:tailEnd/>
          </a:ln>
          <a:effectLst>
            <a:outerShdw dist="45791" dir="3378596" algn="ctr" rotWithShape="0">
              <a:srgbClr val="333399"/>
            </a:outerShdw>
          </a:effectLst>
        </p:spPr>
        <p:txBody>
          <a:bodyPr wrap="none" anchor="ctr">
            <a:spAutoFit/>
          </a:bodyPr>
          <a:lstStyle/>
          <a:p>
            <a:pPr algn="ctr" eaLnBrk="0" hangingPunct="0">
              <a:defRPr/>
            </a:pPr>
            <a:endParaRPr lang="zh-TW" altLang="en-US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852995" name="Text Box 3"/>
          <p:cNvSpPr txBox="1">
            <a:spLocks noChangeArrowheads="1"/>
          </p:cNvSpPr>
          <p:nvPr/>
        </p:nvSpPr>
        <p:spPr bwMode="auto">
          <a:xfrm>
            <a:off x="8089900" y="3062288"/>
            <a:ext cx="99695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fr-FR" altLang="zh-TW" sz="6400">
                <a:solidFill>
                  <a:schemeClr val="tx2"/>
                </a:solidFill>
                <a:ea typeface="新細明體" pitchFamily="18" charset="-120"/>
              </a:rPr>
              <a:t>…</a:t>
            </a:r>
          </a:p>
        </p:txBody>
      </p:sp>
      <p:sp>
        <p:nvSpPr>
          <p:cNvPr id="852996" name="Text Box 4"/>
          <p:cNvSpPr txBox="1">
            <a:spLocks noChangeArrowheads="1"/>
          </p:cNvSpPr>
          <p:nvPr/>
        </p:nvSpPr>
        <p:spPr bwMode="auto">
          <a:xfrm>
            <a:off x="8110538" y="4013200"/>
            <a:ext cx="10033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 altLang="zh-TW" sz="2000">
                <a:solidFill>
                  <a:schemeClr val="tx2"/>
                </a:solidFill>
                <a:latin typeface="Arial" charset="0"/>
                <a:ea typeface="新細明體" pitchFamily="18" charset="-120"/>
              </a:rPr>
              <a:t>&gt; 5000</a:t>
            </a:r>
          </a:p>
          <a:p>
            <a:pPr eaLnBrk="0" hangingPunct="0">
              <a:lnSpc>
                <a:spcPct val="80000"/>
              </a:lnSpc>
            </a:pPr>
            <a:r>
              <a:rPr lang="en-US" altLang="zh-TW" sz="2000">
                <a:solidFill>
                  <a:schemeClr val="tx2"/>
                </a:solidFill>
                <a:latin typeface="Arial" charset="0"/>
                <a:ea typeface="新細明體" pitchFamily="18" charset="-120"/>
              </a:rPr>
              <a:t>images</a:t>
            </a:r>
          </a:p>
        </p:txBody>
      </p:sp>
      <p:pic>
        <p:nvPicPr>
          <p:cNvPr id="852997" name="Picture 5" descr="inria_repons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27425" y="5178425"/>
            <a:ext cx="2144713" cy="150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52998" name="Picture 6" descr="image39824"/>
          <p:cNvPicPr preferRelativeResize="0"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62650" y="5176838"/>
            <a:ext cx="2144713" cy="150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52999" name="Line 7"/>
          <p:cNvSpPr>
            <a:spLocks noChangeShapeType="1"/>
          </p:cNvSpPr>
          <p:nvPr/>
        </p:nvSpPr>
        <p:spPr bwMode="auto">
          <a:xfrm>
            <a:off x="2668588" y="3995738"/>
            <a:ext cx="755650" cy="0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853000" name="Picture 8" descr="base1"/>
          <p:cNvPicPr preferRelativeResize="0"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35400" y="2924175"/>
            <a:ext cx="1500188" cy="2144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53001" name="Picture 9" descr="base2"/>
          <p:cNvPicPr preferRelativeResize="0"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962650" y="1323975"/>
            <a:ext cx="2144713" cy="150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53002" name="Picture 10" descr="base3"/>
          <p:cNvPicPr preferRelativeResize="0"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962650" y="3246438"/>
            <a:ext cx="2144713" cy="150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53003" name="Picture 11" descr="base4"/>
          <p:cNvPicPr preferRelativeResize="0">
            <a:picLocks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513138" y="1319213"/>
            <a:ext cx="2144712" cy="150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53004" name="Text Box 12"/>
          <p:cNvSpPr txBox="1">
            <a:spLocks noChangeArrowheads="1"/>
          </p:cNvSpPr>
          <p:nvPr/>
        </p:nvSpPr>
        <p:spPr bwMode="auto">
          <a:xfrm>
            <a:off x="9525" y="4876800"/>
            <a:ext cx="289718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fr-FR" altLang="zh-TW" sz="2000">
                <a:latin typeface="Arial" charset="0"/>
                <a:ea typeface="新細明體" pitchFamily="18" charset="-120"/>
              </a:rPr>
              <a:t>change in viewing angle</a:t>
            </a:r>
          </a:p>
          <a:p>
            <a:pPr algn="ctr" eaLnBrk="0" hangingPunct="0">
              <a:spcBef>
                <a:spcPct val="20000"/>
              </a:spcBef>
            </a:pPr>
            <a:r>
              <a:rPr lang="fr-FR" altLang="zh-TW" sz="2000">
                <a:latin typeface="Arial" charset="0"/>
                <a:ea typeface="新細明體" pitchFamily="18" charset="-120"/>
              </a:rPr>
              <a:t>+ scale change</a:t>
            </a:r>
          </a:p>
        </p:txBody>
      </p:sp>
      <p:pic>
        <p:nvPicPr>
          <p:cNvPr id="853005" name="Picture 13" descr="query2"/>
          <p:cNvPicPr preferRelativeResize="0">
            <a:picLocks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84175" y="3246438"/>
            <a:ext cx="2144713" cy="150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93294" name="Rectangle 14"/>
          <p:cNvSpPr>
            <a:spLocks noChangeArrowheads="1"/>
          </p:cNvSpPr>
          <p:nvPr/>
        </p:nvSpPr>
        <p:spPr bwMode="auto">
          <a:xfrm>
            <a:off x="5951538" y="1331913"/>
            <a:ext cx="2165350" cy="1497012"/>
          </a:xfrm>
          <a:prstGeom prst="rect">
            <a:avLst/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endParaRPr lang="zh-TW" altLang="en-US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853007" name="Rectangle 15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itchFamily="18" charset="-120"/>
              </a:rPr>
              <a:t>Image retrieval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294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603EF383-3A36-4C38-BEF0-1C51385B0BB2}" type="slidenum">
              <a:rPr lang="en-US">
                <a:solidFill>
                  <a:srgbClr val="A50021"/>
                </a:solidFill>
              </a:rPr>
              <a:pPr/>
              <a:t>159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8550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Robot location</a:t>
            </a:r>
          </a:p>
        </p:txBody>
      </p:sp>
      <p:graphicFrame>
        <p:nvGraphicFramePr>
          <p:cNvPr id="855043" name="Object 2"/>
          <p:cNvGraphicFramePr>
            <a:graphicFrameLocks noChangeAspect="1"/>
          </p:cNvGraphicFramePr>
          <p:nvPr/>
        </p:nvGraphicFramePr>
        <p:xfrm>
          <a:off x="457200" y="1268413"/>
          <a:ext cx="3200400" cy="240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5208" name="Bitmap Image" r:id="rId4" imgW="2438095" imgH="1828959" progId="Paint.Picture">
                  <p:embed/>
                </p:oleObj>
              </mc:Choice>
              <mc:Fallback>
                <p:oleObj name="Bitmap Image" r:id="rId4" imgW="2438095" imgH="1828959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268413"/>
                        <a:ext cx="3200400" cy="2400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5044" name="Object 3"/>
          <p:cNvGraphicFramePr>
            <a:graphicFrameLocks noChangeAspect="1"/>
          </p:cNvGraphicFramePr>
          <p:nvPr/>
        </p:nvGraphicFramePr>
        <p:xfrm>
          <a:off x="457200" y="3783013"/>
          <a:ext cx="3200400" cy="240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5209" name="Bitmap Image" r:id="rId6" imgW="2438095" imgH="1828959" progId="Paint.Picture">
                  <p:embed/>
                </p:oleObj>
              </mc:Choice>
              <mc:Fallback>
                <p:oleObj name="Bitmap Image" r:id="rId6" imgW="2438095" imgH="1828959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783013"/>
                        <a:ext cx="3200400" cy="2400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5045" name="Object 4"/>
          <p:cNvGraphicFramePr>
            <a:graphicFrameLocks noChangeAspect="1"/>
          </p:cNvGraphicFramePr>
          <p:nvPr/>
        </p:nvGraphicFramePr>
        <p:xfrm>
          <a:off x="4114800" y="1954213"/>
          <a:ext cx="4191000" cy="314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5210" name="Bitmap Image" r:id="rId8" imgW="2438095" imgH="1828959" progId="Paint.Picture">
                  <p:embed/>
                </p:oleObj>
              </mc:Choice>
              <mc:Fallback>
                <p:oleObj name="Bitmap Image" r:id="rId8" imgW="2438095" imgH="1828959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1954213"/>
                        <a:ext cx="4191000" cy="314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D8CD21FC-2068-47D6-9D87-C74F962654EA}" type="slidenum">
              <a:rPr lang="en-US">
                <a:solidFill>
                  <a:srgbClr val="A50021"/>
                </a:solidFill>
              </a:rPr>
              <a:pPr/>
              <a:t>16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61849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 dirty="0">
                <a:ea typeface="新細明體" pitchFamily="18" charset="-120"/>
              </a:rPr>
              <a:t>Harris corner detector</a:t>
            </a:r>
          </a:p>
        </p:txBody>
      </p:sp>
      <p:sp>
        <p:nvSpPr>
          <p:cNvPr id="6184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430338"/>
            <a:ext cx="8569325" cy="1998662"/>
          </a:xfrm>
        </p:spPr>
        <p:txBody>
          <a:bodyPr/>
          <a:lstStyle/>
          <a:p>
            <a:pPr>
              <a:buNone/>
            </a:pPr>
            <a:r>
              <a:rPr lang="en-US" altLang="zh-TW" dirty="0">
                <a:ea typeface="新細明體" pitchFamily="18" charset="-120"/>
              </a:rPr>
              <a:t>(Problem </a:t>
            </a:r>
            <a:r>
              <a:rPr lang="en-US" altLang="zh-TW" dirty="0" smtClean="0">
                <a:ea typeface="新細明體" pitchFamily="18" charset="-120"/>
              </a:rPr>
              <a:t>2): </a:t>
            </a:r>
            <a:r>
              <a:rPr lang="en-US" altLang="zh-TW" dirty="0">
                <a:ea typeface="新細明體" pitchFamily="18" charset="-120"/>
              </a:rPr>
              <a:t>Only a set of shifts at every 45 degree is considered</a:t>
            </a:r>
          </a:p>
          <a:p>
            <a:pPr marL="0" indent="0">
              <a:buNone/>
            </a:pPr>
            <a:r>
              <a:rPr lang="en-US" altLang="zh-TW" dirty="0" smtClean="0">
                <a:ea typeface="新細明體" pitchFamily="18" charset="-120"/>
                <a:sym typeface="Wingdings" panose="05000000000000000000" pitchFamily="2" charset="2"/>
              </a:rPr>
              <a:t> </a:t>
            </a:r>
            <a:r>
              <a:rPr lang="en-US" altLang="zh-TW" dirty="0" smtClean="0">
                <a:ea typeface="新細明體" pitchFamily="18" charset="-120"/>
              </a:rPr>
              <a:t>Consider </a:t>
            </a:r>
            <a:r>
              <a:rPr lang="en-US" altLang="zh-TW" dirty="0">
                <a:ea typeface="新細明體" pitchFamily="18" charset="-120"/>
              </a:rPr>
              <a:t>all small shifts by Taylor</a:t>
            </a:r>
            <a:r>
              <a:rPr lang="en-US" altLang="zh-TW" dirty="0">
                <a:latin typeface="Tahoma" pitchFamily="34" charset="0"/>
                <a:ea typeface="新細明體" pitchFamily="18" charset="-120"/>
              </a:rPr>
              <a:t>’</a:t>
            </a:r>
            <a:r>
              <a:rPr lang="en-US" altLang="zh-TW" dirty="0">
                <a:ea typeface="新細明體" pitchFamily="18" charset="-120"/>
              </a:rPr>
              <a:t>s expansion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09722D5D-A9B1-4FDC-8D21-D9F0144FE00F}" type="slidenum">
              <a:rPr lang="en-US">
                <a:solidFill>
                  <a:srgbClr val="A50021"/>
                </a:solidFill>
              </a:rPr>
              <a:pPr/>
              <a:t>160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85709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Robotics: Sony Aibo</a:t>
            </a:r>
          </a:p>
        </p:txBody>
      </p:sp>
      <p:graphicFrame>
        <p:nvGraphicFramePr>
          <p:cNvPr id="857091" name="Object 2"/>
          <p:cNvGraphicFramePr>
            <a:graphicFrameLocks noGrp="1" noChangeAspect="1"/>
          </p:cNvGraphicFramePr>
          <p:nvPr>
            <p:ph idx="4294967295"/>
          </p:nvPr>
        </p:nvGraphicFramePr>
        <p:xfrm>
          <a:off x="3117850" y="1081088"/>
          <a:ext cx="5414963" cy="573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7146" name="Bitmap Image" r:id="rId4" imgW="4715533" imgH="4990476" progId="Paint.Picture">
                  <p:embed/>
                </p:oleObj>
              </mc:Choice>
              <mc:Fallback>
                <p:oleObj name="Bitmap Image" r:id="rId4" imgW="4715533" imgH="4990476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7850" y="1081088"/>
                        <a:ext cx="5414963" cy="57324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57092" name="Text Box 4"/>
          <p:cNvSpPr txBox="1">
            <a:spLocks noChangeArrowheads="1"/>
          </p:cNvSpPr>
          <p:nvPr/>
        </p:nvSpPr>
        <p:spPr bwMode="auto">
          <a:xfrm>
            <a:off x="452438" y="1125538"/>
            <a:ext cx="2824162" cy="37433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marL="342900" indent="-342900" eaLnBrk="0" hangingPunct="0"/>
            <a:r>
              <a:rPr lang="en-US" altLang="zh-TW">
                <a:latin typeface="Trebuchet MS" pitchFamily="34" charset="0"/>
                <a:ea typeface="新細明體" pitchFamily="18" charset="-120"/>
              </a:rPr>
              <a:t>SIFT is used for</a:t>
            </a:r>
            <a:endParaRPr lang="en-US" altLang="zh-TW" u="sng">
              <a:solidFill>
                <a:srgbClr val="003399"/>
              </a:solidFill>
              <a:latin typeface="Trebuchet MS" pitchFamily="34" charset="0"/>
              <a:ea typeface="新細明體" pitchFamily="18" charset="-120"/>
            </a:endParaRPr>
          </a:p>
          <a:p>
            <a:pPr marL="342900" indent="-342900" eaLnBrk="0" hangingPunct="0"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TW">
                <a:latin typeface="Trebuchet MS" pitchFamily="34" charset="0"/>
                <a:ea typeface="新細明體" pitchFamily="18" charset="-120"/>
              </a:rPr>
              <a:t>Recognizing charging station</a:t>
            </a:r>
          </a:p>
          <a:p>
            <a:pPr marL="342900" indent="-342900" eaLnBrk="0" hangingPunct="0"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TW">
                <a:latin typeface="Trebuchet MS" pitchFamily="34" charset="0"/>
                <a:ea typeface="新細明體" pitchFamily="18" charset="-120"/>
              </a:rPr>
              <a:t>Communicating with visual cards</a:t>
            </a:r>
          </a:p>
          <a:p>
            <a:pPr marL="342900" indent="-342900" eaLnBrk="0" hangingPunct="0"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TW">
                <a:latin typeface="Trebuchet MS" pitchFamily="34" charset="0"/>
                <a:ea typeface="新細明體" pitchFamily="18" charset="-120"/>
              </a:rPr>
              <a:t>Teaching object recognition</a:t>
            </a:r>
          </a:p>
          <a:p>
            <a:pPr marL="342900" indent="-342900" eaLnBrk="0" hangingPunct="0">
              <a:buClr>
                <a:schemeClr val="tx1"/>
              </a:buClr>
              <a:buFont typeface="Wingdings" pitchFamily="2" charset="2"/>
              <a:buChar char="Ø"/>
            </a:pPr>
            <a:endParaRPr lang="en-US" altLang="zh-TW">
              <a:latin typeface="Trebuchet MS" pitchFamily="34" charset="0"/>
              <a:ea typeface="新細明體" pitchFamily="18" charset="-120"/>
            </a:endParaRPr>
          </a:p>
          <a:p>
            <a:pPr marL="342900" indent="-342900" eaLnBrk="0" hangingPunct="0">
              <a:buClr>
                <a:schemeClr val="tx1"/>
              </a:buClr>
              <a:buFont typeface="Wingdings" pitchFamily="2" charset="2"/>
              <a:buChar char="Ø"/>
            </a:pPr>
            <a:endParaRPr lang="en-US" altLang="zh-TW">
              <a:latin typeface="Trebuchet MS" pitchFamily="34" charset="0"/>
              <a:ea typeface="新細明體" pitchFamily="18" charset="-120"/>
            </a:endParaRPr>
          </a:p>
          <a:p>
            <a:pPr marL="342900" indent="-342900" eaLnBrk="0" hangingPunct="0">
              <a:buClr>
                <a:schemeClr val="tx1"/>
              </a:buClr>
              <a:buFont typeface="Wingdings" pitchFamily="2" charset="2"/>
              <a:buChar char="Ø"/>
            </a:pPr>
            <a:r>
              <a:rPr lang="en-US" altLang="zh-TW">
                <a:latin typeface="Trebuchet MS" pitchFamily="34" charset="0"/>
                <a:ea typeface="新細明體" pitchFamily="18" charset="-120"/>
              </a:rPr>
              <a:t>soccer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196908D8-A7B1-4689-9DF4-716958791186}" type="slidenum">
              <a:rPr lang="en-US">
                <a:solidFill>
                  <a:srgbClr val="A50021"/>
                </a:solidFill>
              </a:rPr>
              <a:pPr/>
              <a:t>161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85913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Structure from Motion</a:t>
            </a:r>
          </a:p>
        </p:txBody>
      </p:sp>
      <p:sp>
        <p:nvSpPr>
          <p:cNvPr id="8591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371600"/>
            <a:ext cx="8229600" cy="1490663"/>
          </a:xfrm>
        </p:spPr>
        <p:txBody>
          <a:bodyPr/>
          <a:lstStyle/>
          <a:p>
            <a:r>
              <a:rPr lang="en-US" altLang="zh-TW" sz="2800">
                <a:ea typeface="新細明體" pitchFamily="18" charset="-120"/>
              </a:rPr>
              <a:t>The SFM Problem</a:t>
            </a:r>
          </a:p>
          <a:p>
            <a:pPr lvl="1"/>
            <a:r>
              <a:rPr lang="en-US" altLang="zh-TW">
                <a:ea typeface="新細明體" pitchFamily="18" charset="-120"/>
              </a:rPr>
              <a:t>Reconstruct scene </a:t>
            </a:r>
            <a:r>
              <a:rPr lang="en-US" altLang="zh-TW">
                <a:solidFill>
                  <a:schemeClr val="tx2"/>
                </a:solidFill>
                <a:ea typeface="新細明體" pitchFamily="18" charset="-120"/>
              </a:rPr>
              <a:t>geometry</a:t>
            </a:r>
            <a:r>
              <a:rPr lang="en-US" altLang="zh-TW">
                <a:ea typeface="新細明體" pitchFamily="18" charset="-120"/>
              </a:rPr>
              <a:t> and camera </a:t>
            </a:r>
            <a:r>
              <a:rPr lang="en-US" altLang="zh-TW">
                <a:solidFill>
                  <a:schemeClr val="tx2"/>
                </a:solidFill>
                <a:ea typeface="新細明體" pitchFamily="18" charset="-120"/>
              </a:rPr>
              <a:t>motion</a:t>
            </a:r>
            <a:r>
              <a:rPr lang="en-US" altLang="zh-TW">
                <a:ea typeface="新細明體" pitchFamily="18" charset="-120"/>
              </a:rPr>
              <a:t> from two or more images</a:t>
            </a:r>
          </a:p>
        </p:txBody>
      </p:sp>
      <p:sp>
        <p:nvSpPr>
          <p:cNvPr id="859140" name="Rectangle 4"/>
          <p:cNvSpPr>
            <a:spLocks noChangeArrowheads="1"/>
          </p:cNvSpPr>
          <p:nvPr/>
        </p:nvSpPr>
        <p:spPr bwMode="auto">
          <a:xfrm>
            <a:off x="457200" y="2667000"/>
            <a:ext cx="1600200" cy="990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altLang="zh-TW" sz="2000" b="1">
                <a:solidFill>
                  <a:schemeClr val="tx2"/>
                </a:solidFill>
                <a:latin typeface="Arial" charset="0"/>
                <a:ea typeface="新細明體" pitchFamily="18" charset="-120"/>
              </a:rPr>
              <a:t>Track</a:t>
            </a:r>
          </a:p>
          <a:p>
            <a:pPr algn="ctr" eaLnBrk="0" hangingPunct="0"/>
            <a:r>
              <a:rPr lang="en-US" altLang="zh-TW" sz="2000" b="1">
                <a:solidFill>
                  <a:schemeClr val="tx2"/>
                </a:solidFill>
                <a:latin typeface="Arial" charset="0"/>
                <a:ea typeface="新細明體" pitchFamily="18" charset="-120"/>
              </a:rPr>
              <a:t>2D Features</a:t>
            </a:r>
          </a:p>
        </p:txBody>
      </p:sp>
      <p:sp>
        <p:nvSpPr>
          <p:cNvPr id="859141" name="Rectangle 5"/>
          <p:cNvSpPr>
            <a:spLocks noChangeArrowheads="1"/>
          </p:cNvSpPr>
          <p:nvPr/>
        </p:nvSpPr>
        <p:spPr bwMode="auto">
          <a:xfrm>
            <a:off x="2667000" y="3048000"/>
            <a:ext cx="1600200" cy="990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altLang="zh-TW" sz="2000" b="1">
                <a:solidFill>
                  <a:schemeClr val="tx2"/>
                </a:solidFill>
                <a:ea typeface="新細明體" pitchFamily="18" charset="-120"/>
              </a:rPr>
              <a:t>Estimate</a:t>
            </a:r>
          </a:p>
          <a:p>
            <a:pPr algn="ctr" eaLnBrk="0" hangingPunct="0"/>
            <a:r>
              <a:rPr lang="en-US" altLang="zh-TW" sz="2000" b="1">
                <a:solidFill>
                  <a:schemeClr val="tx2"/>
                </a:solidFill>
                <a:ea typeface="新細明體" pitchFamily="18" charset="-120"/>
              </a:rPr>
              <a:t>3D</a:t>
            </a:r>
          </a:p>
        </p:txBody>
      </p:sp>
      <p:sp>
        <p:nvSpPr>
          <p:cNvPr id="859142" name="Rectangle 6"/>
          <p:cNvSpPr>
            <a:spLocks noChangeArrowheads="1"/>
          </p:cNvSpPr>
          <p:nvPr/>
        </p:nvSpPr>
        <p:spPr bwMode="auto">
          <a:xfrm>
            <a:off x="4800600" y="3352800"/>
            <a:ext cx="1752600" cy="990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altLang="zh-TW" sz="2000" b="1">
                <a:solidFill>
                  <a:schemeClr val="tx2"/>
                </a:solidFill>
                <a:ea typeface="新細明體" pitchFamily="18" charset="-120"/>
              </a:rPr>
              <a:t>Optimize</a:t>
            </a:r>
          </a:p>
          <a:p>
            <a:pPr algn="ctr" eaLnBrk="0" hangingPunct="0"/>
            <a:r>
              <a:rPr lang="en-US" altLang="zh-TW" sz="2000" b="1">
                <a:solidFill>
                  <a:schemeClr val="tx2"/>
                </a:solidFill>
                <a:ea typeface="新細明體" pitchFamily="18" charset="-120"/>
              </a:rPr>
              <a:t>(Bundle Adjust)</a:t>
            </a:r>
          </a:p>
        </p:txBody>
      </p:sp>
      <p:sp>
        <p:nvSpPr>
          <p:cNvPr id="859143" name="Rectangle 7"/>
          <p:cNvSpPr>
            <a:spLocks noChangeArrowheads="1"/>
          </p:cNvSpPr>
          <p:nvPr/>
        </p:nvSpPr>
        <p:spPr bwMode="auto">
          <a:xfrm>
            <a:off x="7010400" y="3657600"/>
            <a:ext cx="1600200" cy="990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altLang="zh-TW" sz="2000" b="1">
                <a:solidFill>
                  <a:schemeClr val="tx2"/>
                </a:solidFill>
                <a:ea typeface="新細明體" pitchFamily="18" charset="-120"/>
              </a:rPr>
              <a:t>Fit Surfaces</a:t>
            </a:r>
          </a:p>
        </p:txBody>
      </p:sp>
      <p:sp>
        <p:nvSpPr>
          <p:cNvPr id="859144" name="Line 8"/>
          <p:cNvSpPr>
            <a:spLocks noChangeShapeType="1"/>
          </p:cNvSpPr>
          <p:nvPr/>
        </p:nvSpPr>
        <p:spPr bwMode="auto">
          <a:xfrm>
            <a:off x="2209800" y="3200400"/>
            <a:ext cx="304800" cy="3048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59145" name="Line 9"/>
          <p:cNvSpPr>
            <a:spLocks noChangeShapeType="1"/>
          </p:cNvSpPr>
          <p:nvPr/>
        </p:nvSpPr>
        <p:spPr bwMode="auto">
          <a:xfrm>
            <a:off x="4419600" y="3505200"/>
            <a:ext cx="304800" cy="3048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59146" name="Line 10"/>
          <p:cNvSpPr>
            <a:spLocks noChangeShapeType="1"/>
          </p:cNvSpPr>
          <p:nvPr/>
        </p:nvSpPr>
        <p:spPr bwMode="auto">
          <a:xfrm>
            <a:off x="6553200" y="3810000"/>
            <a:ext cx="304800" cy="3048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59147" name="Rectangle 11"/>
          <p:cNvSpPr>
            <a:spLocks noChangeArrowheads="1"/>
          </p:cNvSpPr>
          <p:nvPr/>
        </p:nvSpPr>
        <p:spPr bwMode="auto">
          <a:xfrm>
            <a:off x="685800" y="4787900"/>
            <a:ext cx="7772400" cy="153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 eaLnBrk="0" hangingPunct="0">
              <a:spcBef>
                <a:spcPct val="20000"/>
              </a:spcBef>
            </a:pPr>
            <a:r>
              <a:rPr lang="en-US" altLang="zh-TW" b="1">
                <a:latin typeface="Trebuchet MS" pitchFamily="34" charset="0"/>
                <a:ea typeface="新細明體" pitchFamily="18" charset="-120"/>
              </a:rPr>
              <a:t>SFM Pipeline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F01E4D98-5B0C-4394-B2FA-AD66D90A9156}" type="slidenum">
              <a:rPr lang="en-US">
                <a:solidFill>
                  <a:srgbClr val="A50021"/>
                </a:solidFill>
              </a:rPr>
              <a:pPr/>
              <a:t>162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86118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Structure from Motion</a:t>
            </a:r>
          </a:p>
        </p:txBody>
      </p:sp>
      <p:pic>
        <p:nvPicPr>
          <p:cNvPr id="861187" name="Picture 3" descr="heinz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450" y="1196975"/>
            <a:ext cx="213360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1188" name="Picture 4" descr="heinz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73450" y="1196975"/>
            <a:ext cx="2133600" cy="179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1189" name="Picture 5" descr="heinz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59450" y="1196975"/>
            <a:ext cx="2133600" cy="179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116013" y="3213100"/>
            <a:ext cx="6781800" cy="3203575"/>
            <a:chOff x="703" y="2024"/>
            <a:chExt cx="4272" cy="2018"/>
          </a:xfrm>
        </p:grpSpPr>
        <p:pic>
          <p:nvPicPr>
            <p:cNvPr id="861191" name="Picture 7" descr="badTL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03" y="2024"/>
              <a:ext cx="2077" cy="20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1192" name="Picture 8" descr="goodTL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905" y="2026"/>
              <a:ext cx="2070" cy="2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61193" name="Text Box 9"/>
            <p:cNvSpPr txBox="1">
              <a:spLocks noChangeArrowheads="1"/>
            </p:cNvSpPr>
            <p:nvPr/>
          </p:nvSpPr>
          <p:spPr bwMode="auto">
            <a:xfrm>
              <a:off x="978" y="3754"/>
              <a:ext cx="1108" cy="2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TW" b="1">
                  <a:solidFill>
                    <a:schemeClr val="bg1"/>
                  </a:solidFill>
                  <a:latin typeface="Arial" charset="0"/>
                  <a:ea typeface="新細明體" pitchFamily="18" charset="-120"/>
                </a:rPr>
                <a:t>Poor mesh</a:t>
              </a:r>
            </a:p>
          </p:txBody>
        </p:sp>
        <p:sp>
          <p:nvSpPr>
            <p:cNvPr id="861194" name="Text Box 10"/>
            <p:cNvSpPr txBox="1">
              <a:spLocks noChangeArrowheads="1"/>
            </p:cNvSpPr>
            <p:nvPr/>
          </p:nvSpPr>
          <p:spPr bwMode="auto">
            <a:xfrm>
              <a:off x="3199" y="3754"/>
              <a:ext cx="1171" cy="2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altLang="zh-TW" b="1">
                  <a:solidFill>
                    <a:schemeClr val="bg1"/>
                  </a:solidFill>
                  <a:latin typeface="Arial" charset="0"/>
                  <a:ea typeface="新細明體" pitchFamily="18" charset="-120"/>
                </a:rPr>
                <a:t>Good mesh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D4C4422B-D352-414F-901B-7C58B98F163B}" type="slidenum">
              <a:rPr lang="en-US">
                <a:solidFill>
                  <a:srgbClr val="A50021"/>
                </a:solidFill>
              </a:rPr>
              <a:pPr/>
              <a:t>163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86323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Augmented reality</a:t>
            </a:r>
          </a:p>
        </p:txBody>
      </p:sp>
      <p:pic>
        <p:nvPicPr>
          <p:cNvPr id="863235" name="Picture 3" descr="booksvrt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6600" y="1565275"/>
            <a:ext cx="2551113" cy="198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3236" name="Picture 4" descr="booksvrt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81700" y="1565275"/>
            <a:ext cx="2551113" cy="198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63237" name="Group 5"/>
          <p:cNvGrpSpPr>
            <a:grpSpLocks/>
          </p:cNvGrpSpPr>
          <p:nvPr/>
        </p:nvGrpSpPr>
        <p:grpSpPr bwMode="auto">
          <a:xfrm>
            <a:off x="539750" y="1565275"/>
            <a:ext cx="2551113" cy="1982788"/>
            <a:chOff x="9024" y="15228"/>
            <a:chExt cx="2303" cy="1727"/>
          </a:xfrm>
        </p:grpSpPr>
        <p:pic>
          <p:nvPicPr>
            <p:cNvPr id="863238" name="Picture 6" descr="booksvrt1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9024" y="15228"/>
              <a:ext cx="2303" cy="17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63239" name="AutoShape 7"/>
            <p:cNvSpPr>
              <a:spLocks noChangeArrowheads="1"/>
            </p:cNvSpPr>
            <p:nvPr/>
          </p:nvSpPr>
          <p:spPr bwMode="auto">
            <a:xfrm rot="-1337702">
              <a:off x="10758" y="16350"/>
              <a:ext cx="144" cy="240"/>
            </a:xfrm>
            <a:prstGeom prst="upArrow">
              <a:avLst>
                <a:gd name="adj1" fmla="val 33333"/>
                <a:gd name="adj2" fmla="val 81944"/>
              </a:avLst>
            </a:prstGeom>
            <a:solidFill>
              <a:schemeClr val="bg1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</p:grpSp>
      <p:pic>
        <p:nvPicPr>
          <p:cNvPr id="863240" name="Picture 8" descr="booksvrt5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9750" y="3751263"/>
            <a:ext cx="2551113" cy="1982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3241" name="Picture 9" descr="booksvrt6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276600" y="3749675"/>
            <a:ext cx="2551113" cy="198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3242" name="Picture 10" descr="booksvrt4"/>
          <p:cNvPicPr>
            <a:picLocks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981700" y="3749675"/>
            <a:ext cx="2551113" cy="198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7C68B609-43D2-49E0-96E0-D7090D922F13}" type="slidenum">
              <a:rPr lang="en-US">
                <a:solidFill>
                  <a:srgbClr val="A50021"/>
                </a:solidFill>
              </a:rPr>
              <a:pPr/>
              <a:t>164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8652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ko-KR" sz="3200">
                <a:ea typeface="굴림" pitchFamily="34" charset="-127"/>
              </a:rPr>
              <a:t>Automatic image stitching</a:t>
            </a:r>
            <a:endParaRPr lang="en-US" altLang="zh-TW" sz="3200">
              <a:ea typeface="新細明體" pitchFamily="18" charset="-120"/>
            </a:endParaRPr>
          </a:p>
        </p:txBody>
      </p:sp>
      <p:pic>
        <p:nvPicPr>
          <p:cNvPr id="865283" name="Picture 3" descr="SIFT2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3924300"/>
            <a:ext cx="3675063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5284" name="Picture 4" descr="SIFT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3924300"/>
            <a:ext cx="3675063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5285" name="Picture 5" descr="image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38200" y="1143000"/>
            <a:ext cx="367665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5286" name="Picture 6" descr="image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648200" y="1143000"/>
            <a:ext cx="367665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831850" y="3933825"/>
            <a:ext cx="7485063" cy="2663825"/>
            <a:chOff x="528" y="2472"/>
            <a:chExt cx="4715" cy="1678"/>
          </a:xfrm>
        </p:grpSpPr>
        <p:pic>
          <p:nvPicPr>
            <p:cNvPr id="865288" name="Picture 8" descr="SIFT2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928" y="2472"/>
              <a:ext cx="2315" cy="16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5289" name="Picture 9" descr="SIFT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28" y="2472"/>
              <a:ext cx="2315" cy="1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65290" name="Line 10"/>
            <p:cNvSpPr>
              <a:spLocks noChangeShapeType="1"/>
            </p:cNvSpPr>
            <p:nvPr/>
          </p:nvSpPr>
          <p:spPr bwMode="auto">
            <a:xfrm flipV="1">
              <a:off x="2064" y="2976"/>
              <a:ext cx="1200" cy="9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5291" name="Line 11"/>
            <p:cNvSpPr>
              <a:spLocks noChangeShapeType="1"/>
            </p:cNvSpPr>
            <p:nvPr/>
          </p:nvSpPr>
          <p:spPr bwMode="auto">
            <a:xfrm>
              <a:off x="2658" y="3146"/>
              <a:ext cx="1144" cy="9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5292" name="Line 12"/>
            <p:cNvSpPr>
              <a:spLocks noChangeShapeType="1"/>
            </p:cNvSpPr>
            <p:nvPr/>
          </p:nvSpPr>
          <p:spPr bwMode="auto">
            <a:xfrm flipV="1">
              <a:off x="2338" y="3840"/>
              <a:ext cx="1070" cy="9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5293" name="Line 13"/>
            <p:cNvSpPr>
              <a:spLocks noChangeShapeType="1"/>
            </p:cNvSpPr>
            <p:nvPr/>
          </p:nvSpPr>
          <p:spPr bwMode="auto">
            <a:xfrm flipV="1">
              <a:off x="2626" y="3552"/>
              <a:ext cx="1094" cy="2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5294" name="Line 14"/>
            <p:cNvSpPr>
              <a:spLocks noChangeShapeType="1"/>
            </p:cNvSpPr>
            <p:nvPr/>
          </p:nvSpPr>
          <p:spPr bwMode="auto">
            <a:xfrm flipV="1">
              <a:off x="2162" y="3288"/>
              <a:ext cx="1150" cy="8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97C32064-02C5-4421-99D5-0E0A25D860A6}" type="slidenum">
              <a:rPr lang="en-US">
                <a:solidFill>
                  <a:srgbClr val="A50021"/>
                </a:solidFill>
              </a:rPr>
              <a:pPr/>
              <a:t>165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8673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ko-KR" sz="3200">
                <a:ea typeface="굴림" pitchFamily="34" charset="-127"/>
              </a:rPr>
              <a:t>Automatic image stitching</a:t>
            </a:r>
            <a:endParaRPr lang="en-US" altLang="zh-TW" sz="3200">
              <a:ea typeface="굴림" pitchFamily="34" charset="-127"/>
            </a:endParaRPr>
          </a:p>
        </p:txBody>
      </p:sp>
      <p:pic>
        <p:nvPicPr>
          <p:cNvPr id="867331" name="Picture 3" descr="image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143000"/>
            <a:ext cx="367665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7332" name="Picture 4" descr="image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8200" y="1143000"/>
            <a:ext cx="367665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7333" name="Picture 5" descr="homography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38313" y="3922713"/>
            <a:ext cx="5691187" cy="284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7334" name="AutoShape 6"/>
          <p:cNvSpPr>
            <a:spLocks noChangeArrowheads="1"/>
          </p:cNvSpPr>
          <p:nvPr/>
        </p:nvSpPr>
        <p:spPr bwMode="auto">
          <a:xfrm>
            <a:off x="4191000" y="3200400"/>
            <a:ext cx="739775" cy="1090613"/>
          </a:xfrm>
          <a:prstGeom prst="downArrow">
            <a:avLst>
              <a:gd name="adj1" fmla="val 50000"/>
              <a:gd name="adj2" fmla="val 36856"/>
            </a:avLst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/>
            <a:endParaRPr lang="zh-TW" altLang="en-US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3AB92E3E-281D-436D-A84F-9F107E9F5285}" type="slidenum">
              <a:rPr lang="en-US">
                <a:solidFill>
                  <a:srgbClr val="A50021"/>
                </a:solidFill>
              </a:rPr>
              <a:pPr/>
              <a:t>166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8693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ko-KR" sz="3200">
                <a:ea typeface="굴림" pitchFamily="34" charset="-127"/>
              </a:rPr>
              <a:t>Automatic image stitching</a:t>
            </a:r>
            <a:endParaRPr lang="en-US" altLang="zh-TW" sz="3200">
              <a:ea typeface="굴림" pitchFamily="34" charset="-127"/>
            </a:endParaRPr>
          </a:p>
        </p:txBody>
      </p:sp>
      <p:grpSp>
        <p:nvGrpSpPr>
          <p:cNvPr id="869379" name="Group 3"/>
          <p:cNvGrpSpPr>
            <a:grpSpLocks noChangeAspect="1"/>
          </p:cNvGrpSpPr>
          <p:nvPr/>
        </p:nvGrpSpPr>
        <p:grpSpPr bwMode="auto">
          <a:xfrm>
            <a:off x="1143000" y="1249363"/>
            <a:ext cx="7010400" cy="1971675"/>
            <a:chOff x="9216" y="4176"/>
            <a:chExt cx="9216" cy="2592"/>
          </a:xfrm>
        </p:grpSpPr>
        <p:pic>
          <p:nvPicPr>
            <p:cNvPr id="869380" name="Picture 4" descr="0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368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9381" name="Picture 5" descr="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216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9382" name="Picture 6" descr="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1520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9383" name="Picture 7" descr="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3824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9384" name="Picture 8" descr="5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4976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9385" name="Picture 9" descr="6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6128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9386" name="Picture 10" descr="7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17280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9387" name="Picture 11" descr="8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9216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9388" name="Picture 12" descr="9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10368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9389" name="Picture 13" descr="10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11520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9390" name="Picture 14" descr="11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12672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9391" name="Picture 15" descr="12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13824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9392" name="Picture 16" descr="13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14976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9393" name="Picture 17" descr="14"/>
            <p:cNvPicPr>
              <a:picLocks noChangeAspect="1"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16128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9394" name="Picture 18" descr="15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17280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9395" name="Picture 19" descr="19"/>
            <p:cNvPicPr>
              <a:picLocks noChangeAspect="1"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12672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9396" name="Picture 20" descr="20"/>
            <p:cNvPicPr>
              <a:picLocks noChangeAspect="1" noChangeArrowheads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>
              <a:off x="13824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9397" name="Picture 21" descr="21"/>
            <p:cNvPicPr>
              <a:picLocks noChangeAspect="1" noChangeArrowheads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 bwMode="auto">
            <a:xfrm>
              <a:off x="14976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9398" name="Picture 22" descr="22"/>
            <p:cNvPicPr>
              <a:picLocks noChangeAspect="1" noChangeArrowheads="1"/>
            </p:cNvPicPr>
            <p:nvPr/>
          </p:nvPicPr>
          <p:blipFill>
            <a:blip r:embed="rId21"/>
            <a:srcRect/>
            <a:stretch>
              <a:fillRect/>
            </a:stretch>
          </p:blipFill>
          <p:spPr bwMode="auto">
            <a:xfrm>
              <a:off x="16128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9399" name="Picture 23" descr="23"/>
            <p:cNvPicPr>
              <a:picLocks noChangeAspect="1" noChangeArrowheads="1"/>
            </p:cNvPicPr>
            <p:nvPr/>
          </p:nvPicPr>
          <p:blipFill>
            <a:blip r:embed="rId22"/>
            <a:srcRect/>
            <a:stretch>
              <a:fillRect/>
            </a:stretch>
          </p:blipFill>
          <p:spPr bwMode="auto">
            <a:xfrm>
              <a:off x="17280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9400" name="Picture 24" descr="3"/>
            <p:cNvPicPr>
              <a:picLocks noChangeAspect="1" noChangeArrowheads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12672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9401" name="Picture 25" descr="16"/>
            <p:cNvPicPr>
              <a:picLocks noChangeAspect="1" noChangeArrowheads="1"/>
            </p:cNvPicPr>
            <p:nvPr/>
          </p:nvPicPr>
          <p:blipFill>
            <a:blip r:embed="rId24"/>
            <a:srcRect/>
            <a:stretch>
              <a:fillRect/>
            </a:stretch>
          </p:blipFill>
          <p:spPr bwMode="auto">
            <a:xfrm>
              <a:off x="9216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9402" name="Picture 26" descr="17"/>
            <p:cNvPicPr>
              <a:picLocks noChangeAspect="1" noChangeArrowheads="1"/>
            </p:cNvPicPr>
            <p:nvPr/>
          </p:nvPicPr>
          <p:blipFill>
            <a:blip r:embed="rId25"/>
            <a:srcRect/>
            <a:stretch>
              <a:fillRect/>
            </a:stretch>
          </p:blipFill>
          <p:spPr bwMode="auto">
            <a:xfrm>
              <a:off x="10368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9403" name="Picture 27" descr="18"/>
            <p:cNvPicPr>
              <a:picLocks noChangeAspect="1" noChangeArrowheads="1"/>
            </p:cNvPicPr>
            <p:nvPr/>
          </p:nvPicPr>
          <p:blipFill>
            <a:blip r:embed="rId26"/>
            <a:srcRect/>
            <a:stretch>
              <a:fillRect/>
            </a:stretch>
          </p:blipFill>
          <p:spPr bwMode="auto">
            <a:xfrm>
              <a:off x="11520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69404" name="Line 28"/>
          <p:cNvSpPr>
            <a:spLocks noChangeShapeType="1"/>
          </p:cNvSpPr>
          <p:nvPr/>
        </p:nvSpPr>
        <p:spPr bwMode="auto">
          <a:xfrm>
            <a:off x="1676400" y="1401763"/>
            <a:ext cx="7588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869405" name="Line 29"/>
          <p:cNvSpPr>
            <a:spLocks noChangeShapeType="1"/>
          </p:cNvSpPr>
          <p:nvPr/>
        </p:nvSpPr>
        <p:spPr bwMode="auto">
          <a:xfrm flipV="1">
            <a:off x="6096000" y="1554163"/>
            <a:ext cx="758825" cy="76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869406" name="Line 30"/>
          <p:cNvSpPr>
            <a:spLocks noChangeShapeType="1"/>
          </p:cNvSpPr>
          <p:nvPr/>
        </p:nvSpPr>
        <p:spPr bwMode="auto">
          <a:xfrm>
            <a:off x="2667000" y="1401763"/>
            <a:ext cx="7588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869407" name="Line 31"/>
          <p:cNvSpPr>
            <a:spLocks noChangeShapeType="1"/>
          </p:cNvSpPr>
          <p:nvPr/>
        </p:nvSpPr>
        <p:spPr bwMode="auto">
          <a:xfrm>
            <a:off x="1600200" y="2239963"/>
            <a:ext cx="7588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869408" name="Line 32"/>
          <p:cNvSpPr>
            <a:spLocks noChangeShapeType="1"/>
          </p:cNvSpPr>
          <p:nvPr/>
        </p:nvSpPr>
        <p:spPr bwMode="auto">
          <a:xfrm>
            <a:off x="2667000" y="2239963"/>
            <a:ext cx="7588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869409" name="Line 33"/>
          <p:cNvSpPr>
            <a:spLocks noChangeShapeType="1"/>
          </p:cNvSpPr>
          <p:nvPr/>
        </p:nvSpPr>
        <p:spPr bwMode="auto">
          <a:xfrm>
            <a:off x="3581400" y="2239963"/>
            <a:ext cx="7588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869410" name="Line 34"/>
          <p:cNvSpPr>
            <a:spLocks noChangeShapeType="1"/>
          </p:cNvSpPr>
          <p:nvPr/>
        </p:nvSpPr>
        <p:spPr bwMode="auto">
          <a:xfrm>
            <a:off x="4495800" y="2239963"/>
            <a:ext cx="7588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869411" name="Line 35"/>
          <p:cNvSpPr>
            <a:spLocks noChangeShapeType="1"/>
          </p:cNvSpPr>
          <p:nvPr/>
        </p:nvSpPr>
        <p:spPr bwMode="auto">
          <a:xfrm>
            <a:off x="5410200" y="2239963"/>
            <a:ext cx="7588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869412" name="Line 36"/>
          <p:cNvSpPr>
            <a:spLocks noChangeShapeType="1"/>
          </p:cNvSpPr>
          <p:nvPr/>
        </p:nvSpPr>
        <p:spPr bwMode="auto">
          <a:xfrm>
            <a:off x="5791200" y="1477963"/>
            <a:ext cx="15240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869413" name="Line 37"/>
          <p:cNvSpPr>
            <a:spLocks noChangeShapeType="1"/>
          </p:cNvSpPr>
          <p:nvPr/>
        </p:nvSpPr>
        <p:spPr bwMode="auto">
          <a:xfrm flipH="1">
            <a:off x="6248400" y="1782763"/>
            <a:ext cx="30480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869414" name="Line 38"/>
          <p:cNvSpPr>
            <a:spLocks noChangeShapeType="1"/>
          </p:cNvSpPr>
          <p:nvPr/>
        </p:nvSpPr>
        <p:spPr bwMode="auto">
          <a:xfrm flipH="1">
            <a:off x="1828800" y="1630363"/>
            <a:ext cx="12954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869415" name="Line 39"/>
          <p:cNvSpPr>
            <a:spLocks noChangeShapeType="1"/>
          </p:cNvSpPr>
          <p:nvPr/>
        </p:nvSpPr>
        <p:spPr bwMode="auto">
          <a:xfrm flipH="1">
            <a:off x="5867400" y="1325563"/>
            <a:ext cx="1828800" cy="76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869416" name="Line 40"/>
          <p:cNvSpPr>
            <a:spLocks noChangeShapeType="1"/>
          </p:cNvSpPr>
          <p:nvPr/>
        </p:nvSpPr>
        <p:spPr bwMode="auto">
          <a:xfrm flipV="1">
            <a:off x="1752600" y="2468563"/>
            <a:ext cx="12954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869417" name="Line 41"/>
          <p:cNvSpPr>
            <a:spLocks noChangeShapeType="1"/>
          </p:cNvSpPr>
          <p:nvPr/>
        </p:nvSpPr>
        <p:spPr bwMode="auto">
          <a:xfrm flipV="1">
            <a:off x="3200400" y="2468563"/>
            <a:ext cx="12954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869418" name="Line 42"/>
          <p:cNvSpPr>
            <a:spLocks noChangeShapeType="1"/>
          </p:cNvSpPr>
          <p:nvPr/>
        </p:nvSpPr>
        <p:spPr bwMode="auto">
          <a:xfrm flipV="1">
            <a:off x="4876800" y="2468563"/>
            <a:ext cx="12954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869419" name="Line 43"/>
          <p:cNvSpPr>
            <a:spLocks noChangeShapeType="1"/>
          </p:cNvSpPr>
          <p:nvPr/>
        </p:nvSpPr>
        <p:spPr bwMode="auto">
          <a:xfrm flipV="1">
            <a:off x="4191000" y="1782763"/>
            <a:ext cx="2667000" cy="304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869420" name="Line 44"/>
          <p:cNvSpPr>
            <a:spLocks noChangeShapeType="1"/>
          </p:cNvSpPr>
          <p:nvPr/>
        </p:nvSpPr>
        <p:spPr bwMode="auto">
          <a:xfrm flipV="1">
            <a:off x="5410200" y="1706563"/>
            <a:ext cx="60960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869421" name="Line 45"/>
          <p:cNvSpPr>
            <a:spLocks noChangeShapeType="1"/>
          </p:cNvSpPr>
          <p:nvPr/>
        </p:nvSpPr>
        <p:spPr bwMode="auto">
          <a:xfrm>
            <a:off x="1524000" y="2849563"/>
            <a:ext cx="914400" cy="304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869422" name="Line 46"/>
          <p:cNvSpPr>
            <a:spLocks noChangeShapeType="1"/>
          </p:cNvSpPr>
          <p:nvPr/>
        </p:nvSpPr>
        <p:spPr bwMode="auto">
          <a:xfrm flipV="1">
            <a:off x="2438400" y="2773363"/>
            <a:ext cx="6858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869423" name="Line 47"/>
          <p:cNvSpPr>
            <a:spLocks noChangeShapeType="1"/>
          </p:cNvSpPr>
          <p:nvPr/>
        </p:nvSpPr>
        <p:spPr bwMode="auto">
          <a:xfrm>
            <a:off x="4191000" y="2925763"/>
            <a:ext cx="1143000" cy="76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869424" name="Line 48"/>
          <p:cNvSpPr>
            <a:spLocks noChangeShapeType="1"/>
          </p:cNvSpPr>
          <p:nvPr/>
        </p:nvSpPr>
        <p:spPr bwMode="auto">
          <a:xfrm>
            <a:off x="4876800" y="2773363"/>
            <a:ext cx="1143000" cy="76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869425" name="Line 49"/>
          <p:cNvSpPr>
            <a:spLocks noChangeShapeType="1"/>
          </p:cNvSpPr>
          <p:nvPr/>
        </p:nvSpPr>
        <p:spPr bwMode="auto">
          <a:xfrm flipV="1">
            <a:off x="5791200" y="3001963"/>
            <a:ext cx="914400" cy="76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7AB4BC7F-0F60-4285-A2A8-AEB105263CF0}" type="slidenum">
              <a:rPr lang="en-US">
                <a:solidFill>
                  <a:srgbClr val="A50021"/>
                </a:solidFill>
              </a:rPr>
              <a:pPr/>
              <a:t>167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8714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ko-KR" sz="3200">
                <a:ea typeface="굴림" pitchFamily="34" charset="-127"/>
              </a:rPr>
              <a:t>Automatic image stitching</a:t>
            </a:r>
            <a:endParaRPr lang="en-US" altLang="zh-TW" sz="3200">
              <a:ea typeface="굴림" pitchFamily="34" charset="-127"/>
            </a:endParaRPr>
          </a:p>
        </p:txBody>
      </p:sp>
      <p:grpSp>
        <p:nvGrpSpPr>
          <p:cNvPr id="871427" name="Group 3"/>
          <p:cNvGrpSpPr>
            <a:grpSpLocks noChangeAspect="1"/>
          </p:cNvGrpSpPr>
          <p:nvPr/>
        </p:nvGrpSpPr>
        <p:grpSpPr bwMode="auto">
          <a:xfrm>
            <a:off x="1143000" y="1249363"/>
            <a:ext cx="7010400" cy="1971675"/>
            <a:chOff x="9216" y="4176"/>
            <a:chExt cx="9216" cy="2592"/>
          </a:xfrm>
        </p:grpSpPr>
        <p:pic>
          <p:nvPicPr>
            <p:cNvPr id="871428" name="Picture 4" descr="0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368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1429" name="Picture 5" descr="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216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1430" name="Picture 6" descr="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1520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1431" name="Picture 7" descr="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3824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1432" name="Picture 8" descr="5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4976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1433" name="Picture 9" descr="6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6128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1434" name="Picture 10" descr="7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17280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1435" name="Picture 11" descr="8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9216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1436" name="Picture 12" descr="9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10368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1437" name="Picture 13" descr="10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11520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1438" name="Picture 14" descr="11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12672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1439" name="Picture 15" descr="12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13824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1440" name="Picture 16" descr="13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14976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1441" name="Picture 17" descr="14"/>
            <p:cNvPicPr>
              <a:picLocks noChangeAspect="1"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16128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1442" name="Picture 18" descr="15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17280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1443" name="Picture 19" descr="19"/>
            <p:cNvPicPr>
              <a:picLocks noChangeAspect="1"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12672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1444" name="Picture 20" descr="20"/>
            <p:cNvPicPr>
              <a:picLocks noChangeAspect="1" noChangeArrowheads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>
              <a:off x="13824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1445" name="Picture 21" descr="21"/>
            <p:cNvPicPr>
              <a:picLocks noChangeAspect="1" noChangeArrowheads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 bwMode="auto">
            <a:xfrm>
              <a:off x="14976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1446" name="Picture 22" descr="22"/>
            <p:cNvPicPr>
              <a:picLocks noChangeAspect="1" noChangeArrowheads="1"/>
            </p:cNvPicPr>
            <p:nvPr/>
          </p:nvPicPr>
          <p:blipFill>
            <a:blip r:embed="rId21"/>
            <a:srcRect/>
            <a:stretch>
              <a:fillRect/>
            </a:stretch>
          </p:blipFill>
          <p:spPr bwMode="auto">
            <a:xfrm>
              <a:off x="16128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1447" name="Picture 23" descr="23"/>
            <p:cNvPicPr>
              <a:picLocks noChangeAspect="1" noChangeArrowheads="1"/>
            </p:cNvPicPr>
            <p:nvPr/>
          </p:nvPicPr>
          <p:blipFill>
            <a:blip r:embed="rId22"/>
            <a:srcRect/>
            <a:stretch>
              <a:fillRect/>
            </a:stretch>
          </p:blipFill>
          <p:spPr bwMode="auto">
            <a:xfrm>
              <a:off x="17280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1448" name="Picture 24" descr="3"/>
            <p:cNvPicPr>
              <a:picLocks noChangeAspect="1" noChangeArrowheads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12672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1449" name="Picture 25" descr="16"/>
            <p:cNvPicPr>
              <a:picLocks noChangeAspect="1" noChangeArrowheads="1"/>
            </p:cNvPicPr>
            <p:nvPr/>
          </p:nvPicPr>
          <p:blipFill>
            <a:blip r:embed="rId24"/>
            <a:srcRect/>
            <a:stretch>
              <a:fillRect/>
            </a:stretch>
          </p:blipFill>
          <p:spPr bwMode="auto">
            <a:xfrm>
              <a:off x="9216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1450" name="Picture 26" descr="17"/>
            <p:cNvPicPr>
              <a:picLocks noChangeAspect="1" noChangeArrowheads="1"/>
            </p:cNvPicPr>
            <p:nvPr/>
          </p:nvPicPr>
          <p:blipFill>
            <a:blip r:embed="rId25"/>
            <a:srcRect/>
            <a:stretch>
              <a:fillRect/>
            </a:stretch>
          </p:blipFill>
          <p:spPr bwMode="auto">
            <a:xfrm>
              <a:off x="10368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1451" name="Picture 27" descr="18"/>
            <p:cNvPicPr>
              <a:picLocks noChangeAspect="1" noChangeArrowheads="1"/>
            </p:cNvPicPr>
            <p:nvPr/>
          </p:nvPicPr>
          <p:blipFill>
            <a:blip r:embed="rId26"/>
            <a:srcRect/>
            <a:stretch>
              <a:fillRect/>
            </a:stretch>
          </p:blipFill>
          <p:spPr bwMode="auto">
            <a:xfrm>
              <a:off x="11520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71452" name="AutoShape 28"/>
          <p:cNvSpPr>
            <a:spLocks noChangeArrowheads="1"/>
          </p:cNvSpPr>
          <p:nvPr/>
        </p:nvSpPr>
        <p:spPr bwMode="auto">
          <a:xfrm>
            <a:off x="4298950" y="3003550"/>
            <a:ext cx="739775" cy="1090613"/>
          </a:xfrm>
          <a:prstGeom prst="downArrow">
            <a:avLst>
              <a:gd name="adj1" fmla="val 50000"/>
              <a:gd name="adj2" fmla="val 36856"/>
            </a:avLst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/>
            <a:endParaRPr lang="zh-TW" altLang="en-US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pic>
        <p:nvPicPr>
          <p:cNvPr id="871453" name="Picture 29" descr="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9200" y="5897563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1454" name="Picture 30" descr="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67200" y="5821363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1455" name="Picture 31" descr="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24400" y="5364163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1456" name="Picture 32" descr="7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743200" y="5592763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1457" name="Picture 33" descr="8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676400" y="3687763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1458" name="Picture 34" descr="9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286000" y="3916363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1459" name="Picture 35" descr="10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057400" y="4525963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1460" name="Picture 36" descr="11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3124200" y="3687763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1461" name="Picture 37" descr="12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3124200" y="4449763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1462" name="Picture 38" descr="13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1981200" y="5440363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1463" name="Picture 39" descr="19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6477000" y="5897563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1464" name="Picture 40" descr="20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7010400" y="5440363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1465" name="Picture 41" descr="21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6248400" y="5440363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1466" name="Picture 42" descr="22"/>
          <p:cNvPicPr>
            <a:picLocks noChangeAspect="1" noChangeArrowheads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7239000" y="5897563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1467" name="Picture 43" descr="16"/>
          <p:cNvPicPr>
            <a:picLocks noChangeAspect="1" noChangeArrowheads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5638800" y="4373563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1468" name="Picture 44" descr="17"/>
          <p:cNvPicPr>
            <a:picLocks noChangeAspect="1" noChangeArrowheads="1"/>
          </p:cNvPicPr>
          <p:nvPr/>
        </p:nvPicPr>
        <p:blipFill>
          <a:blip r:embed="rId25"/>
          <a:srcRect/>
          <a:stretch>
            <a:fillRect/>
          </a:stretch>
        </p:blipFill>
        <p:spPr bwMode="auto">
          <a:xfrm>
            <a:off x="5410200" y="3687763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1469" name="Picture 45" descr="18"/>
          <p:cNvPicPr>
            <a:picLocks noChangeAspect="1" noChangeArrowheads="1"/>
          </p:cNvPicPr>
          <p:nvPr/>
        </p:nvPicPr>
        <p:blipFill>
          <a:blip r:embed="rId26"/>
          <a:srcRect/>
          <a:stretch>
            <a:fillRect/>
          </a:stretch>
        </p:blipFill>
        <p:spPr bwMode="auto">
          <a:xfrm>
            <a:off x="4876800" y="4144963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1470" name="Picture 46" descr="6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676400" y="4906963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1471" name="Picture 47" descr="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819400" y="4830763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1472" name="Line 48"/>
          <p:cNvSpPr>
            <a:spLocks noChangeShapeType="1"/>
          </p:cNvSpPr>
          <p:nvPr/>
        </p:nvSpPr>
        <p:spPr bwMode="auto">
          <a:xfrm flipH="1" flipV="1">
            <a:off x="3048000" y="5211763"/>
            <a:ext cx="152400" cy="6127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871473" name="Line 49"/>
          <p:cNvSpPr>
            <a:spLocks noChangeShapeType="1"/>
          </p:cNvSpPr>
          <p:nvPr/>
        </p:nvSpPr>
        <p:spPr bwMode="auto">
          <a:xfrm flipH="1" flipV="1">
            <a:off x="3581400" y="3992563"/>
            <a:ext cx="0" cy="7651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871474" name="Line 50"/>
          <p:cNvSpPr>
            <a:spLocks noChangeShapeType="1"/>
          </p:cNvSpPr>
          <p:nvPr/>
        </p:nvSpPr>
        <p:spPr bwMode="auto">
          <a:xfrm flipH="1" flipV="1">
            <a:off x="2133600" y="3916363"/>
            <a:ext cx="60960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871475" name="Line 51"/>
          <p:cNvSpPr>
            <a:spLocks noChangeShapeType="1"/>
          </p:cNvSpPr>
          <p:nvPr/>
        </p:nvSpPr>
        <p:spPr bwMode="auto">
          <a:xfrm flipH="1" flipV="1">
            <a:off x="1981200" y="5364163"/>
            <a:ext cx="381000" cy="304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871476" name="Line 52"/>
          <p:cNvSpPr>
            <a:spLocks noChangeShapeType="1"/>
          </p:cNvSpPr>
          <p:nvPr/>
        </p:nvSpPr>
        <p:spPr bwMode="auto">
          <a:xfrm flipH="1" flipV="1">
            <a:off x="4876800" y="5745163"/>
            <a:ext cx="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871477" name="Line 53"/>
          <p:cNvSpPr>
            <a:spLocks noChangeShapeType="1"/>
          </p:cNvSpPr>
          <p:nvPr/>
        </p:nvSpPr>
        <p:spPr bwMode="auto">
          <a:xfrm flipH="1" flipV="1">
            <a:off x="2667000" y="4678363"/>
            <a:ext cx="381000" cy="304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871478" name="Line 54"/>
          <p:cNvSpPr>
            <a:spLocks noChangeShapeType="1"/>
          </p:cNvSpPr>
          <p:nvPr/>
        </p:nvSpPr>
        <p:spPr bwMode="auto">
          <a:xfrm flipH="1" flipV="1">
            <a:off x="2209800" y="4678363"/>
            <a:ext cx="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871479" name="Line 55"/>
          <p:cNvSpPr>
            <a:spLocks noChangeShapeType="1"/>
          </p:cNvSpPr>
          <p:nvPr/>
        </p:nvSpPr>
        <p:spPr bwMode="auto">
          <a:xfrm flipH="1">
            <a:off x="2895600" y="4068763"/>
            <a:ext cx="457200" cy="76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871480" name="Line 56"/>
          <p:cNvSpPr>
            <a:spLocks noChangeShapeType="1"/>
          </p:cNvSpPr>
          <p:nvPr/>
        </p:nvSpPr>
        <p:spPr bwMode="auto">
          <a:xfrm flipH="1" flipV="1">
            <a:off x="2667000" y="4830763"/>
            <a:ext cx="0" cy="9144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871481" name="Line 57"/>
          <p:cNvSpPr>
            <a:spLocks noChangeShapeType="1"/>
          </p:cNvSpPr>
          <p:nvPr/>
        </p:nvSpPr>
        <p:spPr bwMode="auto">
          <a:xfrm flipH="1" flipV="1">
            <a:off x="7543800" y="5668963"/>
            <a:ext cx="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871482" name="Line 58"/>
          <p:cNvSpPr>
            <a:spLocks noChangeShapeType="1"/>
          </p:cNvSpPr>
          <p:nvPr/>
        </p:nvSpPr>
        <p:spPr bwMode="auto">
          <a:xfrm flipH="1" flipV="1">
            <a:off x="5257800" y="4678363"/>
            <a:ext cx="838200" cy="304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871483" name="Line 59"/>
          <p:cNvSpPr>
            <a:spLocks noChangeShapeType="1"/>
          </p:cNvSpPr>
          <p:nvPr/>
        </p:nvSpPr>
        <p:spPr bwMode="auto">
          <a:xfrm flipV="1">
            <a:off x="5410200" y="3916363"/>
            <a:ext cx="38100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871484" name="Line 60"/>
          <p:cNvSpPr>
            <a:spLocks noChangeShapeType="1"/>
          </p:cNvSpPr>
          <p:nvPr/>
        </p:nvSpPr>
        <p:spPr bwMode="auto">
          <a:xfrm flipH="1" flipV="1">
            <a:off x="6096000" y="4068763"/>
            <a:ext cx="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871485" name="Line 61"/>
          <p:cNvSpPr>
            <a:spLocks noChangeShapeType="1"/>
          </p:cNvSpPr>
          <p:nvPr/>
        </p:nvSpPr>
        <p:spPr bwMode="auto">
          <a:xfrm flipH="1" flipV="1">
            <a:off x="4953000" y="6354763"/>
            <a:ext cx="4572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871486" name="Line 62"/>
          <p:cNvSpPr>
            <a:spLocks noChangeShapeType="1"/>
          </p:cNvSpPr>
          <p:nvPr/>
        </p:nvSpPr>
        <p:spPr bwMode="auto">
          <a:xfrm flipH="1" flipV="1">
            <a:off x="5410200" y="5745163"/>
            <a:ext cx="7620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871487" name="Line 63"/>
          <p:cNvSpPr>
            <a:spLocks noChangeShapeType="1"/>
          </p:cNvSpPr>
          <p:nvPr/>
        </p:nvSpPr>
        <p:spPr bwMode="auto">
          <a:xfrm flipV="1">
            <a:off x="6781800" y="5668963"/>
            <a:ext cx="5334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871488" name="Line 64"/>
          <p:cNvSpPr>
            <a:spLocks noChangeShapeType="1"/>
          </p:cNvSpPr>
          <p:nvPr/>
        </p:nvSpPr>
        <p:spPr bwMode="auto">
          <a:xfrm flipV="1">
            <a:off x="7010400" y="6354763"/>
            <a:ext cx="5334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871489" name="Line 65"/>
          <p:cNvSpPr>
            <a:spLocks noChangeShapeType="1"/>
          </p:cNvSpPr>
          <p:nvPr/>
        </p:nvSpPr>
        <p:spPr bwMode="auto">
          <a:xfrm flipH="1" flipV="1">
            <a:off x="6781800" y="5821363"/>
            <a:ext cx="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47A7D241-4DF3-4DCD-AC82-87AD7D1274F6}" type="slidenum">
              <a:rPr lang="en-US">
                <a:solidFill>
                  <a:srgbClr val="A50021"/>
                </a:solidFill>
              </a:rPr>
              <a:pPr/>
              <a:t>168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8734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ko-KR" sz="3200">
                <a:ea typeface="굴림" pitchFamily="34" charset="-127"/>
              </a:rPr>
              <a:t>Automatic image stitching</a:t>
            </a:r>
            <a:endParaRPr lang="en-US" altLang="zh-TW" sz="3200">
              <a:ea typeface="굴림" pitchFamily="34" charset="-127"/>
            </a:endParaRPr>
          </a:p>
        </p:txBody>
      </p:sp>
      <p:grpSp>
        <p:nvGrpSpPr>
          <p:cNvPr id="873475" name="Group 3"/>
          <p:cNvGrpSpPr>
            <a:grpSpLocks noChangeAspect="1"/>
          </p:cNvGrpSpPr>
          <p:nvPr/>
        </p:nvGrpSpPr>
        <p:grpSpPr bwMode="auto">
          <a:xfrm>
            <a:off x="1766888" y="3587750"/>
            <a:ext cx="5959475" cy="3022600"/>
            <a:chOff x="9504" y="5904"/>
            <a:chExt cx="8160" cy="4137"/>
          </a:xfrm>
        </p:grpSpPr>
        <p:pic>
          <p:nvPicPr>
            <p:cNvPr id="873476" name="Picture 4" descr="rohr2Large"/>
            <p:cNvPicPr preferRelativeResize="0"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2816" y="5904"/>
              <a:ext cx="3840" cy="2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3477" name="Picture 5" descr="rohr1Large"/>
            <p:cNvPicPr preferRelativeResize="0"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504" y="5904"/>
              <a:ext cx="3241" cy="41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3478" name="Picture 6" descr="rohr3Large"/>
            <p:cNvPicPr preferRelativeResize="0"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2816" y="8256"/>
              <a:ext cx="2496" cy="17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3479" name="Picture 7" descr="rohr4Large"/>
            <p:cNvPicPr preferRelativeResize="0"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5408" y="8256"/>
              <a:ext cx="2256" cy="1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73480" name="Group 8"/>
          <p:cNvGrpSpPr>
            <a:grpSpLocks noChangeAspect="1"/>
          </p:cNvGrpSpPr>
          <p:nvPr/>
        </p:nvGrpSpPr>
        <p:grpSpPr bwMode="auto">
          <a:xfrm>
            <a:off x="1143000" y="1249363"/>
            <a:ext cx="7010400" cy="1971675"/>
            <a:chOff x="9216" y="4176"/>
            <a:chExt cx="9216" cy="2592"/>
          </a:xfrm>
        </p:grpSpPr>
        <p:pic>
          <p:nvPicPr>
            <p:cNvPr id="873481" name="Picture 9" descr="0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0368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3482" name="Picture 10" descr="1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9216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3483" name="Picture 11" descr="2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11520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3484" name="Picture 12" descr="4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3824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3485" name="Picture 13" descr="5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14976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3486" name="Picture 14" descr="6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16128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3487" name="Picture 15" descr="7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17280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3488" name="Picture 16" descr="8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9216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3489" name="Picture 17" descr="9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10368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3490" name="Picture 18" descr="10"/>
            <p:cNvPicPr>
              <a:picLocks noChangeAspect="1"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11520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3491" name="Picture 19" descr="11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12672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3492" name="Picture 20" descr="12"/>
            <p:cNvPicPr>
              <a:picLocks noChangeAspect="1"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13824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3493" name="Picture 21" descr="13"/>
            <p:cNvPicPr>
              <a:picLocks noChangeAspect="1" noChangeArrowheads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>
              <a:off x="14976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3494" name="Picture 22" descr="14"/>
            <p:cNvPicPr>
              <a:picLocks noChangeAspect="1" noChangeArrowheads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 bwMode="auto">
            <a:xfrm>
              <a:off x="16128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3495" name="Picture 23" descr="15"/>
            <p:cNvPicPr>
              <a:picLocks noChangeAspect="1" noChangeArrowheads="1"/>
            </p:cNvPicPr>
            <p:nvPr/>
          </p:nvPicPr>
          <p:blipFill>
            <a:blip r:embed="rId21"/>
            <a:srcRect/>
            <a:stretch>
              <a:fillRect/>
            </a:stretch>
          </p:blipFill>
          <p:spPr bwMode="auto">
            <a:xfrm>
              <a:off x="17280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3496" name="Picture 24" descr="19"/>
            <p:cNvPicPr>
              <a:picLocks noChangeAspect="1" noChangeArrowheads="1"/>
            </p:cNvPicPr>
            <p:nvPr/>
          </p:nvPicPr>
          <p:blipFill>
            <a:blip r:embed="rId22"/>
            <a:srcRect/>
            <a:stretch>
              <a:fillRect/>
            </a:stretch>
          </p:blipFill>
          <p:spPr bwMode="auto">
            <a:xfrm>
              <a:off x="12672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3497" name="Picture 25" descr="20"/>
            <p:cNvPicPr>
              <a:picLocks noChangeAspect="1" noChangeArrowheads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13824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3498" name="Picture 26" descr="21"/>
            <p:cNvPicPr>
              <a:picLocks noChangeAspect="1" noChangeArrowheads="1"/>
            </p:cNvPicPr>
            <p:nvPr/>
          </p:nvPicPr>
          <p:blipFill>
            <a:blip r:embed="rId24"/>
            <a:srcRect/>
            <a:stretch>
              <a:fillRect/>
            </a:stretch>
          </p:blipFill>
          <p:spPr bwMode="auto">
            <a:xfrm>
              <a:off x="14976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3499" name="Picture 27" descr="22"/>
            <p:cNvPicPr>
              <a:picLocks noChangeAspect="1" noChangeArrowheads="1"/>
            </p:cNvPicPr>
            <p:nvPr/>
          </p:nvPicPr>
          <p:blipFill>
            <a:blip r:embed="rId25"/>
            <a:srcRect/>
            <a:stretch>
              <a:fillRect/>
            </a:stretch>
          </p:blipFill>
          <p:spPr bwMode="auto">
            <a:xfrm>
              <a:off x="16128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3500" name="Picture 28" descr="23"/>
            <p:cNvPicPr>
              <a:picLocks noChangeAspect="1" noChangeArrowheads="1"/>
            </p:cNvPicPr>
            <p:nvPr/>
          </p:nvPicPr>
          <p:blipFill>
            <a:blip r:embed="rId26"/>
            <a:srcRect/>
            <a:stretch>
              <a:fillRect/>
            </a:stretch>
          </p:blipFill>
          <p:spPr bwMode="auto">
            <a:xfrm>
              <a:off x="17280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3501" name="Picture 29" descr="3"/>
            <p:cNvPicPr>
              <a:picLocks noChangeAspect="1" noChangeArrowheads="1"/>
            </p:cNvPicPr>
            <p:nvPr/>
          </p:nvPicPr>
          <p:blipFill>
            <a:blip r:embed="rId27"/>
            <a:srcRect/>
            <a:stretch>
              <a:fillRect/>
            </a:stretch>
          </p:blipFill>
          <p:spPr bwMode="auto">
            <a:xfrm>
              <a:off x="12672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3502" name="Picture 30" descr="16"/>
            <p:cNvPicPr>
              <a:picLocks noChangeAspect="1" noChangeArrowheads="1"/>
            </p:cNvPicPr>
            <p:nvPr/>
          </p:nvPicPr>
          <p:blipFill>
            <a:blip r:embed="rId28"/>
            <a:srcRect/>
            <a:stretch>
              <a:fillRect/>
            </a:stretch>
          </p:blipFill>
          <p:spPr bwMode="auto">
            <a:xfrm>
              <a:off x="9216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3503" name="Picture 31" descr="17"/>
            <p:cNvPicPr>
              <a:picLocks noChangeAspect="1" noChangeArrowheads="1"/>
            </p:cNvPicPr>
            <p:nvPr/>
          </p:nvPicPr>
          <p:blipFill>
            <a:blip r:embed="rId29"/>
            <a:srcRect/>
            <a:stretch>
              <a:fillRect/>
            </a:stretch>
          </p:blipFill>
          <p:spPr bwMode="auto">
            <a:xfrm>
              <a:off x="10368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3504" name="Picture 32" descr="18"/>
            <p:cNvPicPr>
              <a:picLocks noChangeAspect="1" noChangeArrowheads="1"/>
            </p:cNvPicPr>
            <p:nvPr/>
          </p:nvPicPr>
          <p:blipFill>
            <a:blip r:embed="rId30"/>
            <a:srcRect/>
            <a:stretch>
              <a:fillRect/>
            </a:stretch>
          </p:blipFill>
          <p:spPr bwMode="auto">
            <a:xfrm>
              <a:off x="11520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73505" name="AutoShape 33"/>
          <p:cNvSpPr>
            <a:spLocks noChangeArrowheads="1"/>
          </p:cNvSpPr>
          <p:nvPr/>
        </p:nvSpPr>
        <p:spPr bwMode="auto">
          <a:xfrm>
            <a:off x="4298950" y="3003550"/>
            <a:ext cx="739775" cy="1090613"/>
          </a:xfrm>
          <a:prstGeom prst="downArrow">
            <a:avLst>
              <a:gd name="adj1" fmla="val 50000"/>
              <a:gd name="adj2" fmla="val 36856"/>
            </a:avLst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/>
            <a:endParaRPr lang="zh-TW" altLang="en-US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AE248B59-11FF-47E6-AF4B-14B369DA4741}" type="slidenum">
              <a:rPr lang="en-US">
                <a:solidFill>
                  <a:srgbClr val="A50021"/>
                </a:solidFill>
              </a:rPr>
              <a:pPr/>
              <a:t>169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87552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Reference</a:t>
            </a:r>
          </a:p>
        </p:txBody>
      </p:sp>
      <p:sp>
        <p:nvSpPr>
          <p:cNvPr id="87552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TW" sz="2400">
                <a:ea typeface="新細明體" pitchFamily="18" charset="-120"/>
              </a:rPr>
              <a:t>Chris Harris, Mike Stephens, </a:t>
            </a:r>
            <a:r>
              <a:rPr lang="en-US" altLang="zh-TW" sz="2400">
                <a:ea typeface="新細明體" pitchFamily="18" charset="-120"/>
                <a:hlinkClick r:id="rId3"/>
              </a:rPr>
              <a:t>A Combined Corner and Edge Detector</a:t>
            </a:r>
            <a:r>
              <a:rPr lang="en-US" altLang="zh-TW" sz="2400">
                <a:ea typeface="新細明體" pitchFamily="18" charset="-120"/>
              </a:rPr>
              <a:t>, 4th Alvey Vision Conference, 1988, pp147-151. </a:t>
            </a:r>
          </a:p>
          <a:p>
            <a:r>
              <a:rPr lang="en-US" altLang="zh-TW" sz="2400">
                <a:ea typeface="新細明體" pitchFamily="18" charset="-120"/>
              </a:rPr>
              <a:t>David G. Lowe, </a:t>
            </a:r>
            <a:r>
              <a:rPr lang="en-US" altLang="zh-TW" sz="2400">
                <a:ea typeface="新細明體" pitchFamily="18" charset="-120"/>
                <a:hlinkClick r:id="rId4"/>
              </a:rPr>
              <a:t>Distinctive Image Features from Scale-Invariant Keypoints</a:t>
            </a:r>
            <a:r>
              <a:rPr lang="en-US" altLang="zh-TW" sz="2400">
                <a:ea typeface="新細明體" pitchFamily="18" charset="-120"/>
              </a:rPr>
              <a:t>, International Journal of Computer Vision, 60(2), 2004, pp91-110. </a:t>
            </a:r>
          </a:p>
          <a:p>
            <a:r>
              <a:rPr lang="en-US" altLang="zh-TW" sz="2400">
                <a:ea typeface="新細明體" pitchFamily="18" charset="-120"/>
              </a:rPr>
              <a:t>Yan Ke, Rahul Sukthankar, </a:t>
            </a:r>
            <a:r>
              <a:rPr lang="en-US" altLang="zh-TW" sz="2400">
                <a:ea typeface="新細明體" pitchFamily="18" charset="-120"/>
                <a:hlinkClick r:id="rId5"/>
              </a:rPr>
              <a:t>PCA-SIFT: A More Distinctive Representation for Local Image Descriptors</a:t>
            </a:r>
            <a:r>
              <a:rPr lang="en-US" altLang="zh-TW" sz="2400">
                <a:ea typeface="新細明體" pitchFamily="18" charset="-120"/>
              </a:rPr>
              <a:t>, CVPR 2004. </a:t>
            </a:r>
          </a:p>
          <a:p>
            <a:r>
              <a:rPr lang="en-US" altLang="zh-TW" sz="2400">
                <a:ea typeface="新細明體" pitchFamily="18" charset="-120"/>
              </a:rPr>
              <a:t>Krystian Mikolajczyk, Cordelia Schmid, </a:t>
            </a:r>
            <a:r>
              <a:rPr lang="en-US" altLang="zh-TW" sz="2400">
                <a:ea typeface="新細明體" pitchFamily="18" charset="-120"/>
                <a:hlinkClick r:id="rId6"/>
              </a:rPr>
              <a:t>A performance evaluation of local descriptors</a:t>
            </a:r>
            <a:r>
              <a:rPr lang="en-US" altLang="zh-TW" sz="2400">
                <a:ea typeface="新細明體" pitchFamily="18" charset="-120"/>
              </a:rPr>
              <a:t>, Submitted to PAMI, 2004.</a:t>
            </a:r>
          </a:p>
          <a:p>
            <a:r>
              <a:rPr lang="en-US" altLang="zh-TW" sz="2400">
                <a:ea typeface="新細明體" pitchFamily="18" charset="-120"/>
                <a:hlinkClick r:id="rId7"/>
              </a:rPr>
              <a:t>SIFT Keypoint Detector</a:t>
            </a:r>
            <a:r>
              <a:rPr lang="en-US" altLang="zh-TW" sz="2400">
                <a:ea typeface="新細明體" pitchFamily="18" charset="-120"/>
              </a:rPr>
              <a:t>, David Lowe.</a:t>
            </a:r>
          </a:p>
          <a:p>
            <a:r>
              <a:rPr lang="en-US" altLang="zh-TW" sz="2400">
                <a:ea typeface="新細明體" pitchFamily="18" charset="-120"/>
                <a:hlinkClick r:id="rId8"/>
              </a:rPr>
              <a:t>Matlab SIFT Tutorial</a:t>
            </a:r>
            <a:r>
              <a:rPr lang="en-US" altLang="zh-TW" sz="2400">
                <a:ea typeface="新細明體" pitchFamily="18" charset="-120"/>
              </a:rPr>
              <a:t>, University of Toronto.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E74F97F3-A0F3-4604-A542-CA5D2BE89A13}" type="slidenum">
              <a:rPr lang="en-US">
                <a:solidFill>
                  <a:srgbClr val="A50021"/>
                </a:solidFill>
              </a:rPr>
              <a:pPr/>
              <a:t>17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6205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Harris corner detector</a:t>
            </a:r>
          </a:p>
        </p:txBody>
      </p:sp>
      <p:pic>
        <p:nvPicPr>
          <p:cNvPr id="620559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1779815"/>
            <a:ext cx="75057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0560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6908656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0561" name="Picture 1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75" y="3849914"/>
            <a:ext cx="7263581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24000" y="1214735"/>
            <a:ext cx="2391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Taylor expansion:</a:t>
            </a:r>
            <a:endParaRPr lang="en-US" dirty="0"/>
          </a:p>
        </p:txBody>
      </p:sp>
      <p:pic>
        <p:nvPicPr>
          <p:cNvPr id="620562" name="Picture 1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029200"/>
            <a:ext cx="79057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543800" y="1894115"/>
            <a:ext cx="1407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</a:t>
            </a:r>
            <a:r>
              <a:rPr lang="en-US" baseline="30000" dirty="0" smtClean="0"/>
              <a:t>st</a:t>
            </a:r>
            <a:r>
              <a:rPr lang="en-US" dirty="0" smtClean="0"/>
              <a:t> order)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532914" y="2964804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(2</a:t>
            </a:r>
            <a:r>
              <a:rPr lang="en-US" baseline="30000" dirty="0" smtClean="0"/>
              <a:t>nd</a:t>
            </a:r>
            <a:r>
              <a:rPr lang="en-US" dirty="0" smtClean="0"/>
              <a:t> order)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632630" y="4000081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(3</a:t>
            </a:r>
            <a:r>
              <a:rPr lang="en-US" baseline="30000" dirty="0" smtClean="0"/>
              <a:t>rd</a:t>
            </a:r>
            <a:r>
              <a:rPr lang="en-US" dirty="0" smtClean="0"/>
              <a:t> order)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552845" y="4941242"/>
            <a:ext cx="1901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(higher order)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E74F97F3-A0F3-4604-A542-CA5D2BE89A13}" type="slidenum">
              <a:rPr lang="en-US">
                <a:solidFill>
                  <a:srgbClr val="A50021"/>
                </a:solidFill>
              </a:rPr>
              <a:pPr/>
              <a:t>18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6205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Harris corner detector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62743" y="2717800"/>
            <a:ext cx="3416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1</a:t>
            </a:r>
            <a:r>
              <a:rPr lang="en-US" b="1" u="sng" baseline="30000" dirty="0" smtClean="0"/>
              <a:t>st</a:t>
            </a:r>
            <a:r>
              <a:rPr lang="en-US" b="1" u="sng" dirty="0" smtClean="0"/>
              <a:t> order approximation:</a:t>
            </a:r>
            <a:endParaRPr lang="en-US" b="1" u="sng" dirty="0"/>
          </a:p>
        </p:txBody>
      </p:sp>
      <p:pic>
        <p:nvPicPr>
          <p:cNvPr id="8785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223306"/>
            <a:ext cx="7443479" cy="75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602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E74F97F3-A0F3-4604-A542-CA5D2BE89A13}" type="slidenum">
              <a:rPr lang="en-US">
                <a:solidFill>
                  <a:srgbClr val="A50021"/>
                </a:solidFill>
              </a:rPr>
              <a:pPr/>
              <a:t>19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6205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Harris corner detector</a:t>
            </a:r>
          </a:p>
        </p:txBody>
      </p:sp>
      <p:pic>
        <p:nvPicPr>
          <p:cNvPr id="8796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136576"/>
            <a:ext cx="4402282" cy="844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96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981200"/>
            <a:ext cx="4136834" cy="901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96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47962"/>
            <a:ext cx="4535007" cy="90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962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536715"/>
            <a:ext cx="3810000" cy="1187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962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52" y="5181600"/>
            <a:ext cx="4660271" cy="1222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324600" y="2201330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(1</a:t>
            </a:r>
            <a:r>
              <a:rPr lang="en-US" baseline="30000" dirty="0" smtClean="0"/>
              <a:t>st</a:t>
            </a:r>
            <a:r>
              <a:rPr lang="en-US" dirty="0" smtClean="0"/>
              <a:t> approximation)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72983" y="4059159"/>
            <a:ext cx="1866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(matrix form)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55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F7237674-0CAA-433B-A76C-15E061B05795}" type="slidenum">
              <a:rPr lang="en-US">
                <a:solidFill>
                  <a:srgbClr val="A50021"/>
                </a:solidFill>
              </a:rPr>
              <a:pPr/>
              <a:t>2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10138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10138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 smtClean="0"/>
              <a:t>Image features</a:t>
            </a:r>
            <a:endParaRPr lang="en-US" sz="2800" dirty="0"/>
          </a:p>
          <a:p>
            <a:r>
              <a:rPr lang="en-US" sz="2800" dirty="0" smtClean="0"/>
              <a:t>Corner feature: </a:t>
            </a:r>
          </a:p>
          <a:p>
            <a:pPr lvl="1"/>
            <a:r>
              <a:rPr lang="en-US" sz="2000" dirty="0" err="1" smtClean="0"/>
              <a:t>Moravec</a:t>
            </a:r>
            <a:endParaRPr lang="en-US" sz="2000" dirty="0" smtClean="0"/>
          </a:p>
          <a:p>
            <a:pPr lvl="1"/>
            <a:r>
              <a:rPr lang="en-US" sz="2000" dirty="0" smtClean="0"/>
              <a:t>Harris</a:t>
            </a:r>
            <a:endParaRPr lang="en-US" sz="2000" dirty="0"/>
          </a:p>
          <a:p>
            <a:r>
              <a:rPr lang="en-US" sz="2800" dirty="0" smtClean="0"/>
              <a:t>Scale Invariant Feature Transform (</a:t>
            </a:r>
            <a:r>
              <a:rPr lang="en-US" sz="2800" b="1" dirty="0" smtClean="0"/>
              <a:t>SIFT</a:t>
            </a:r>
            <a:r>
              <a:rPr lang="en-US" sz="2800" dirty="0" smtClean="0"/>
              <a:t>)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Speed Up Robust Features (</a:t>
            </a:r>
            <a:r>
              <a:rPr lang="en-US" sz="2800" b="1" dirty="0" smtClean="0"/>
              <a:t>SURF</a:t>
            </a:r>
            <a:r>
              <a:rPr lang="en-US" sz="2800" dirty="0" smtClean="0"/>
              <a:t>)</a:t>
            </a:r>
          </a:p>
          <a:p>
            <a:r>
              <a:rPr lang="en-US" sz="2800" dirty="0" smtClean="0"/>
              <a:t>Gradient Location Orientation Histogram (</a:t>
            </a:r>
            <a:r>
              <a:rPr lang="en-US" sz="2800" b="1" dirty="0" smtClean="0"/>
              <a:t>GLOH</a:t>
            </a:r>
            <a:r>
              <a:rPr lang="en-US" sz="2800" dirty="0" smtClean="0"/>
              <a:t>)</a:t>
            </a:r>
          </a:p>
          <a:p>
            <a:r>
              <a:rPr lang="en-US" altLang="zh-TW" sz="2800" dirty="0" smtClean="0">
                <a:ea typeface="新細明體" pitchFamily="18" charset="-120"/>
              </a:rPr>
              <a:t>Multi-Scale </a:t>
            </a:r>
            <a:r>
              <a:rPr lang="en-US" altLang="zh-TW" sz="2800" dirty="0">
                <a:ea typeface="新細明體" pitchFamily="18" charset="-120"/>
              </a:rPr>
              <a:t>Oriented </a:t>
            </a:r>
            <a:r>
              <a:rPr lang="en-US" altLang="zh-TW" sz="2800" dirty="0" smtClean="0">
                <a:ea typeface="新細明體" pitchFamily="18" charset="-120"/>
              </a:rPr>
              <a:t>Patches (</a:t>
            </a:r>
            <a:r>
              <a:rPr lang="en-US" altLang="zh-TW" sz="2800" b="1" dirty="0" smtClean="0">
                <a:ea typeface="新細明體" pitchFamily="18" charset="-120"/>
              </a:rPr>
              <a:t>MSOP</a:t>
            </a:r>
            <a:r>
              <a:rPr lang="en-US" altLang="zh-TW" sz="2800" dirty="0" smtClean="0">
                <a:ea typeface="新細明體" pitchFamily="18" charset="-120"/>
              </a:rPr>
              <a:t>)</a:t>
            </a:r>
            <a:endParaRPr lang="en-US" sz="2800" dirty="0"/>
          </a:p>
          <a:p>
            <a:r>
              <a:rPr lang="en-US" sz="2800" dirty="0" smtClean="0"/>
              <a:t>Feature Matching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325517DF-3A23-4F43-B69C-4A58F063E3AF}" type="slidenum">
              <a:rPr lang="en-US">
                <a:solidFill>
                  <a:srgbClr val="A50021"/>
                </a:solidFill>
              </a:rPr>
              <a:pPr/>
              <a:t>20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62259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Harris corner detector</a:t>
            </a:r>
          </a:p>
        </p:txBody>
      </p:sp>
      <p:sp>
        <p:nvSpPr>
          <p:cNvPr id="622595" name="Text Box 8"/>
          <p:cNvSpPr txBox="1">
            <a:spLocks noChangeArrowheads="1"/>
          </p:cNvSpPr>
          <p:nvPr/>
        </p:nvSpPr>
        <p:spPr bwMode="auto">
          <a:xfrm>
            <a:off x="457200" y="1196975"/>
            <a:ext cx="78597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latin typeface="Trebuchet MS" pitchFamily="34" charset="0"/>
                <a:ea typeface="新細明體" pitchFamily="18" charset="-120"/>
                <a:cs typeface="Times New Roman" pitchFamily="18" charset="0"/>
              </a:rPr>
              <a:t>Equivalently, for small shifts [</a:t>
            </a:r>
            <a:r>
              <a:rPr lang="en-US" altLang="zh-TW" i="1">
                <a:latin typeface="Trebuchet MS" pitchFamily="34" charset="0"/>
                <a:ea typeface="新細明體" pitchFamily="18" charset="-120"/>
                <a:cs typeface="Times New Roman" pitchFamily="18" charset="0"/>
              </a:rPr>
              <a:t>u,v</a:t>
            </a:r>
            <a:r>
              <a:rPr lang="en-US" altLang="zh-TW">
                <a:latin typeface="Trebuchet MS" pitchFamily="34" charset="0"/>
                <a:ea typeface="新細明體" pitchFamily="18" charset="-120"/>
                <a:cs typeface="Times New Roman" pitchFamily="18" charset="0"/>
              </a:rPr>
              <a:t>] we have a </a:t>
            </a:r>
            <a:r>
              <a:rPr lang="en-US" altLang="zh-TW" i="1">
                <a:latin typeface="Trebuchet MS" pitchFamily="34" charset="0"/>
                <a:ea typeface="新細明體" pitchFamily="18" charset="-120"/>
                <a:cs typeface="Times New Roman" pitchFamily="18" charset="0"/>
              </a:rPr>
              <a:t>bilinear</a:t>
            </a:r>
            <a:r>
              <a:rPr lang="en-US" altLang="zh-TW">
                <a:latin typeface="Trebuchet MS" pitchFamily="34" charset="0"/>
                <a:ea typeface="新細明體" pitchFamily="18" charset="-120"/>
                <a:cs typeface="Times New Roman" pitchFamily="18" charset="0"/>
              </a:rPr>
              <a:t> approximation:</a:t>
            </a:r>
            <a:endParaRPr lang="ru-RU" altLang="zh-TW">
              <a:latin typeface="Trebuchet MS" pitchFamily="34" charset="0"/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622596" name="Text Box 10"/>
          <p:cNvSpPr txBox="1">
            <a:spLocks noChangeArrowheads="1"/>
          </p:cNvSpPr>
          <p:nvPr/>
        </p:nvSpPr>
        <p:spPr bwMode="auto">
          <a:xfrm>
            <a:off x="395288" y="3860800"/>
            <a:ext cx="8534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dirty="0" smtClean="0">
                <a:latin typeface="Trebuchet MS" pitchFamily="34" charset="0"/>
                <a:ea typeface="新細明體" pitchFamily="18" charset="-120"/>
                <a:cs typeface="Times New Roman" pitchFamily="18" charset="0"/>
              </a:rPr>
              <a:t>Where </a:t>
            </a:r>
            <a:r>
              <a:rPr lang="en-US" altLang="zh-TW" b="1" dirty="0">
                <a:ea typeface="新細明體" pitchFamily="18" charset="-120"/>
                <a:cs typeface="Times New Roman" pitchFamily="18" charset="0"/>
              </a:rPr>
              <a:t>M</a:t>
            </a:r>
            <a:r>
              <a:rPr lang="en-US" altLang="zh-TW" dirty="0">
                <a:latin typeface="Trebuchet MS" pitchFamily="34" charset="0"/>
                <a:ea typeface="新細明體" pitchFamily="18" charset="-120"/>
                <a:cs typeface="Times New Roman" pitchFamily="18" charset="0"/>
              </a:rPr>
              <a:t> is a 2</a:t>
            </a:r>
            <a:r>
              <a:rPr lang="en-US" altLang="zh-TW" dirty="0">
                <a:latin typeface="Trebuchet MS" pitchFamily="34" charset="0"/>
                <a:ea typeface="新細明體" pitchFamily="18" charset="-120"/>
                <a:cs typeface="Times New Roman" pitchFamily="18" charset="0"/>
                <a:sym typeface="Symbol" pitchFamily="18" charset="2"/>
              </a:rPr>
              <a:t>2 matrix computed from image derivatives</a:t>
            </a:r>
            <a:r>
              <a:rPr lang="en-US" altLang="zh-TW" dirty="0">
                <a:ea typeface="新細明體" pitchFamily="18" charset="-120"/>
                <a:cs typeface="Times New Roman" pitchFamily="18" charset="0"/>
                <a:sym typeface="Symbol" pitchFamily="18" charset="2"/>
              </a:rPr>
              <a:t>:</a:t>
            </a:r>
            <a:endParaRPr lang="ru-RU" altLang="zh-TW" dirty="0">
              <a:ea typeface="新細明體" pitchFamily="18" charset="-120"/>
              <a:cs typeface="Times New Roman" pitchFamily="18" charset="0"/>
            </a:endParaRPr>
          </a:p>
        </p:txBody>
      </p:sp>
      <p:graphicFrame>
        <p:nvGraphicFramePr>
          <p:cNvPr id="622597" name="Object 11"/>
          <p:cNvGraphicFramePr>
            <a:graphicFrameLocks noChangeAspect="1"/>
          </p:cNvGraphicFramePr>
          <p:nvPr/>
        </p:nvGraphicFramePr>
        <p:xfrm>
          <a:off x="2632075" y="2349500"/>
          <a:ext cx="3381375" cy="116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709" name="Equation" r:id="rId4" imgW="1320480" imgH="457200" progId="Equation.3">
                  <p:embed/>
                </p:oleObj>
              </mc:Choice>
              <mc:Fallback>
                <p:oleObj name="Equation" r:id="rId4" imgW="1320480" imgH="4572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2075" y="2349500"/>
                        <a:ext cx="3381375" cy="1169988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2598" name="Object 12"/>
          <p:cNvGraphicFramePr>
            <a:graphicFrameLocks noChangeAspect="1"/>
          </p:cNvGraphicFramePr>
          <p:nvPr/>
        </p:nvGraphicFramePr>
        <p:xfrm>
          <a:off x="2247900" y="4576763"/>
          <a:ext cx="4484688" cy="1300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710" name="方程式" r:id="rId6" imgW="1752480" imgH="507960" progId="Equation.3">
                  <p:embed/>
                </p:oleObj>
              </mc:Choice>
              <mc:Fallback>
                <p:oleObj name="方程式" r:id="rId6" imgW="1752480" imgH="50796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7900" y="4576763"/>
                        <a:ext cx="4484688" cy="1300162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1DA06A15-6B2D-49C2-9C66-343A35FF9AD8}" type="slidenum">
              <a:rPr lang="en-US">
                <a:solidFill>
                  <a:srgbClr val="A50021"/>
                </a:solidFill>
              </a:rPr>
              <a:pPr/>
              <a:t>21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6246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Harris corner detector (matrix form)</a:t>
            </a:r>
          </a:p>
        </p:txBody>
      </p:sp>
      <p:graphicFrame>
        <p:nvGraphicFramePr>
          <p:cNvPr id="624643" name="Object 3"/>
          <p:cNvGraphicFramePr>
            <a:graphicFrameLocks noChangeAspect="1"/>
          </p:cNvGraphicFramePr>
          <p:nvPr/>
        </p:nvGraphicFramePr>
        <p:xfrm>
          <a:off x="3563938" y="1916113"/>
          <a:ext cx="3024187" cy="468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772" name="方程式" r:id="rId4" imgW="1295280" imgH="2006280" progId="Equation.3">
                  <p:embed/>
                </p:oleObj>
              </mc:Choice>
              <mc:Fallback>
                <p:oleObj name="方程式" r:id="rId4" imgW="1295280" imgH="2006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1916113"/>
                        <a:ext cx="3024187" cy="46847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24644" name="AutoShape 4"/>
          <p:cNvCxnSpPr>
            <a:cxnSpLocks noChangeShapeType="1"/>
          </p:cNvCxnSpPr>
          <p:nvPr/>
        </p:nvCxnSpPr>
        <p:spPr bwMode="auto">
          <a:xfrm flipH="1" flipV="1">
            <a:off x="4681538" y="2314575"/>
            <a:ext cx="611187" cy="1438275"/>
          </a:xfrm>
          <a:prstGeom prst="bentConnector4">
            <a:avLst>
              <a:gd name="adj1" fmla="val -640519"/>
              <a:gd name="adj2" fmla="val -182120"/>
            </a:avLst>
          </a:prstGeom>
          <a:noFill/>
          <a:ln w="9525">
            <a:noFill/>
            <a:miter lim="800000"/>
            <a:headEnd/>
            <a:tailEnd type="triangle" w="med" len="med"/>
          </a:ln>
        </p:spPr>
      </p:cxnSp>
      <p:graphicFrame>
        <p:nvGraphicFramePr>
          <p:cNvPr id="624645" name="Object 5"/>
          <p:cNvGraphicFramePr>
            <a:graphicFrameLocks noChangeAspect="1"/>
          </p:cNvGraphicFramePr>
          <p:nvPr/>
        </p:nvGraphicFramePr>
        <p:xfrm>
          <a:off x="539750" y="1125538"/>
          <a:ext cx="6288088" cy="157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773" name="方程式" r:id="rId6" imgW="2336760" imgH="583920" progId="Equation.3">
                  <p:embed/>
                </p:oleObj>
              </mc:Choice>
              <mc:Fallback>
                <p:oleObj name="方程式" r:id="rId6" imgW="2336760" imgH="583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125538"/>
                        <a:ext cx="6288088" cy="1571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28600" y="3105878"/>
                <a:ext cx="1346459" cy="646972"/>
              </a:xfrm>
              <a:prstGeom prst="rect">
                <a:avLst/>
              </a:prstGeom>
              <a:solidFill>
                <a:schemeClr val="accent3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𝒖</m:t>
                      </m:r>
                      <m:r>
                        <a:rPr lang="en-US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105878"/>
                <a:ext cx="1346459" cy="64697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523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4853C4E5-88C7-47DD-9EF0-781DAB402916}" type="slidenum">
              <a:rPr lang="en-US">
                <a:solidFill>
                  <a:srgbClr val="A50021"/>
                </a:solidFill>
              </a:rPr>
              <a:pPr/>
              <a:t>22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62669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Harris corner detector</a:t>
            </a:r>
          </a:p>
        </p:txBody>
      </p:sp>
      <p:sp>
        <p:nvSpPr>
          <p:cNvPr id="6266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371600"/>
            <a:ext cx="8229600" cy="4903788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altLang="zh-TW" dirty="0">
                <a:ea typeface="新細明體" pitchFamily="18" charset="-120"/>
              </a:rPr>
              <a:t>Only minimum of </a:t>
            </a:r>
            <a:r>
              <a:rPr lang="en-US" altLang="zh-TW" i="1" dirty="0">
                <a:ea typeface="新細明體" pitchFamily="18" charset="-120"/>
              </a:rPr>
              <a:t>E</a:t>
            </a:r>
            <a:r>
              <a:rPr lang="en-US" altLang="zh-TW" dirty="0">
                <a:ea typeface="新細明體" pitchFamily="18" charset="-120"/>
              </a:rPr>
              <a:t> is taken into account</a:t>
            </a:r>
          </a:p>
          <a:p>
            <a:pPr marL="0" indent="0">
              <a:buFont typeface="Wingdings" pitchFamily="2" charset="2"/>
              <a:buChar char="Ø"/>
            </a:pPr>
            <a:r>
              <a:rPr lang="en-US" altLang="zh-TW" dirty="0">
                <a:ea typeface="新細明體" pitchFamily="18" charset="-120"/>
              </a:rPr>
              <a:t>A new corner measurement by investigating the shape of the error function</a:t>
            </a:r>
          </a:p>
          <a:p>
            <a:pPr marL="0" indent="0">
              <a:buFont typeface="Wingdings" pitchFamily="2" charset="2"/>
              <a:buChar char="Ø"/>
            </a:pPr>
            <a:endParaRPr lang="en-US" altLang="zh-TW" dirty="0">
              <a:ea typeface="新細明體" pitchFamily="18" charset="-120"/>
            </a:endParaRPr>
          </a:p>
          <a:p>
            <a:pPr marL="0" indent="0">
              <a:buFont typeface="Wingdings" pitchFamily="2" charset="2"/>
              <a:buChar char="Ø"/>
            </a:pPr>
            <a:endParaRPr lang="en-US" altLang="zh-TW" dirty="0">
              <a:ea typeface="新細明體" pitchFamily="18" charset="-120"/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zh-TW" dirty="0">
                <a:ea typeface="新細明體" pitchFamily="18" charset="-120"/>
              </a:rPr>
              <a:t>            represents a </a:t>
            </a:r>
            <a:r>
              <a:rPr lang="en-US" altLang="zh-TW" b="1" dirty="0">
                <a:ea typeface="新細明體" pitchFamily="18" charset="-120"/>
              </a:rPr>
              <a:t>quadratic function</a:t>
            </a:r>
            <a:r>
              <a:rPr lang="en-US" altLang="zh-TW" dirty="0">
                <a:ea typeface="新細明體" pitchFamily="18" charset="-120"/>
              </a:rPr>
              <a:t>; Thus, we can analyze </a:t>
            </a:r>
            <a:r>
              <a:rPr lang="en-US" altLang="zh-TW" i="1" dirty="0">
                <a:ea typeface="新細明體" pitchFamily="18" charset="-120"/>
              </a:rPr>
              <a:t>E</a:t>
            </a:r>
            <a:r>
              <a:rPr lang="en-US" altLang="zh-TW" dirty="0">
                <a:ea typeface="新細明體" pitchFamily="18" charset="-120"/>
              </a:rPr>
              <a:t>’s shape by looking at the property of </a:t>
            </a:r>
            <a:r>
              <a:rPr lang="en-US" altLang="zh-TW" b="1" dirty="0">
                <a:ea typeface="新細明體" pitchFamily="18" charset="-120"/>
              </a:rPr>
              <a:t>M</a:t>
            </a:r>
          </a:p>
          <a:p>
            <a:pPr marL="0" indent="0"/>
            <a:endParaRPr lang="en-US" altLang="zh-TW" dirty="0">
              <a:ea typeface="新細明體" pitchFamily="18" charset="-120"/>
            </a:endParaRPr>
          </a:p>
        </p:txBody>
      </p:sp>
      <p:graphicFrame>
        <p:nvGraphicFramePr>
          <p:cNvPr id="626692" name="Object 5"/>
          <p:cNvGraphicFramePr>
            <a:graphicFrameLocks noChangeAspect="1"/>
          </p:cNvGraphicFramePr>
          <p:nvPr/>
        </p:nvGraphicFramePr>
        <p:xfrm>
          <a:off x="611188" y="3457575"/>
          <a:ext cx="1162050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748" name="方程式" r:id="rId4" imgW="431640" imgH="203040" progId="Equation.3">
                  <p:embed/>
                </p:oleObj>
              </mc:Choice>
              <mc:Fallback>
                <p:oleObj name="方程式" r:id="rId4" imgW="431640" imgH="203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3457575"/>
                        <a:ext cx="1162050" cy="547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9EFEEBD6-999E-4382-AE41-E9D2CFBA3B02}" type="slidenum">
              <a:rPr lang="en-US">
                <a:solidFill>
                  <a:srgbClr val="A50021"/>
                </a:solidFill>
              </a:rPr>
              <a:pPr/>
              <a:t>23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62873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Harris corner detector</a:t>
            </a:r>
          </a:p>
        </p:txBody>
      </p:sp>
      <p:sp>
        <p:nvSpPr>
          <p:cNvPr id="62873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altLang="zh-TW">
                <a:ea typeface="新細明體" pitchFamily="18" charset="-120"/>
              </a:rPr>
              <a:t>High-level idea: what shape of the error function will we prefer for features?</a:t>
            </a:r>
            <a:endParaRPr lang="ru-RU" altLang="zh-TW"/>
          </a:p>
          <a:p>
            <a:pPr marL="0" indent="0"/>
            <a:endParaRPr lang="en-US" altLang="zh-TW">
              <a:ea typeface="新細明體" pitchFamily="18" charset="-120"/>
            </a:endParaRPr>
          </a:p>
        </p:txBody>
      </p:sp>
      <p:pic>
        <p:nvPicPr>
          <p:cNvPr id="62874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825" y="1989138"/>
            <a:ext cx="3173413" cy="39608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628741" name="Picture 5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87675" y="1989138"/>
            <a:ext cx="3184525" cy="39846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628742" name="Picture 6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80088" y="1989138"/>
            <a:ext cx="3184525" cy="39862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881673" name="Text Box 9"/>
          <p:cNvSpPr txBox="1">
            <a:spLocks noChangeArrowheads="1"/>
          </p:cNvSpPr>
          <p:nvPr/>
        </p:nvSpPr>
        <p:spPr bwMode="auto">
          <a:xfrm>
            <a:off x="1381125" y="5876925"/>
            <a:ext cx="66992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TW">
                <a:latin typeface="Trebuchet MS" pitchFamily="34" charset="0"/>
                <a:ea typeface="新細明體" pitchFamily="18" charset="-120"/>
              </a:rPr>
              <a:t>flat</a:t>
            </a:r>
          </a:p>
        </p:txBody>
      </p:sp>
      <p:sp>
        <p:nvSpPr>
          <p:cNvPr id="881674" name="Text Box 10"/>
          <p:cNvSpPr txBox="1">
            <a:spLocks noChangeArrowheads="1"/>
          </p:cNvSpPr>
          <p:nvPr/>
        </p:nvSpPr>
        <p:spPr bwMode="auto">
          <a:xfrm>
            <a:off x="4092575" y="5876925"/>
            <a:ext cx="839788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TW">
                <a:latin typeface="Trebuchet MS" pitchFamily="34" charset="0"/>
                <a:ea typeface="新細明體" pitchFamily="18" charset="-120"/>
              </a:rPr>
              <a:t>edge</a:t>
            </a:r>
          </a:p>
        </p:txBody>
      </p:sp>
      <p:sp>
        <p:nvSpPr>
          <p:cNvPr id="881675" name="Text Box 11"/>
          <p:cNvSpPr txBox="1">
            <a:spLocks noChangeArrowheads="1"/>
          </p:cNvSpPr>
          <p:nvPr/>
        </p:nvSpPr>
        <p:spPr bwMode="auto">
          <a:xfrm>
            <a:off x="6886575" y="5876925"/>
            <a:ext cx="106997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TW">
                <a:latin typeface="Trebuchet MS" pitchFamily="34" charset="0"/>
                <a:ea typeface="新細明體" pitchFamily="18" charset="-120"/>
              </a:rPr>
              <a:t>corner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1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81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81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673" grpId="0"/>
      <p:bldP spid="881674" grpId="0"/>
      <p:bldP spid="88167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791633E1-93D6-4C8A-953A-D2C229A1F497}" type="slidenum">
              <a:rPr lang="en-US">
                <a:solidFill>
                  <a:srgbClr val="A50021"/>
                </a:solidFill>
              </a:rPr>
              <a:pPr/>
              <a:t>24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6297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Quadratic forms</a:t>
            </a:r>
          </a:p>
        </p:txBody>
      </p:sp>
      <p:sp>
        <p:nvSpPr>
          <p:cNvPr id="62976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tabLst>
                <a:tab pos="1076325" algn="l"/>
              </a:tabLst>
            </a:pPr>
            <a:r>
              <a:rPr lang="en-US" altLang="zh-TW">
                <a:ea typeface="新細明體" pitchFamily="18" charset="-120"/>
              </a:rPr>
              <a:t>Quadratic form (homogeneous polynomial of degree two) of </a:t>
            </a:r>
            <a:r>
              <a:rPr lang="en-US" altLang="zh-TW" i="1">
                <a:ea typeface="新細明體" pitchFamily="18" charset="-120"/>
              </a:rPr>
              <a:t>n</a:t>
            </a:r>
            <a:r>
              <a:rPr lang="en-US" altLang="zh-TW">
                <a:ea typeface="新細明體" pitchFamily="18" charset="-120"/>
              </a:rPr>
              <a:t> variables </a:t>
            </a:r>
            <a:r>
              <a:rPr lang="en-US" altLang="zh-TW" i="1">
                <a:ea typeface="新細明體" pitchFamily="18" charset="-120"/>
              </a:rPr>
              <a:t>x</a:t>
            </a:r>
            <a:r>
              <a:rPr lang="en-US" altLang="zh-TW" i="1" baseline="-25000">
                <a:ea typeface="新細明體" pitchFamily="18" charset="-120"/>
              </a:rPr>
              <a:t>i</a:t>
            </a:r>
          </a:p>
          <a:p>
            <a:pPr>
              <a:tabLst>
                <a:tab pos="1076325" algn="l"/>
              </a:tabLst>
            </a:pPr>
            <a:endParaRPr lang="en-US" altLang="zh-TW" i="1" baseline="-25000">
              <a:ea typeface="新細明體" pitchFamily="18" charset="-120"/>
            </a:endParaRPr>
          </a:p>
          <a:p>
            <a:pPr>
              <a:tabLst>
                <a:tab pos="1076325" algn="l"/>
              </a:tabLst>
            </a:pPr>
            <a:endParaRPr lang="en-US" altLang="zh-TW" i="1" baseline="-25000">
              <a:ea typeface="新細明體" pitchFamily="18" charset="-120"/>
            </a:endParaRPr>
          </a:p>
          <a:p>
            <a:pPr>
              <a:tabLst>
                <a:tab pos="1076325" algn="l"/>
              </a:tabLst>
            </a:pPr>
            <a:endParaRPr lang="en-US" altLang="zh-TW" i="1" baseline="-25000">
              <a:ea typeface="新細明體" pitchFamily="18" charset="-120"/>
            </a:endParaRPr>
          </a:p>
          <a:p>
            <a:pPr>
              <a:tabLst>
                <a:tab pos="1076325" algn="l"/>
              </a:tabLst>
            </a:pPr>
            <a:endParaRPr lang="en-US" altLang="zh-TW" i="1" baseline="-25000">
              <a:ea typeface="新細明體" pitchFamily="18" charset="-120"/>
            </a:endParaRPr>
          </a:p>
          <a:p>
            <a:pPr>
              <a:tabLst>
                <a:tab pos="1076325" algn="l"/>
              </a:tabLst>
            </a:pPr>
            <a:endParaRPr lang="en-US" altLang="zh-TW" sz="900" i="1" baseline="-25000">
              <a:ea typeface="新細明體" pitchFamily="18" charset="-120"/>
            </a:endParaRPr>
          </a:p>
          <a:p>
            <a:pPr>
              <a:tabLst>
                <a:tab pos="1076325" algn="l"/>
              </a:tabLst>
            </a:pPr>
            <a:r>
              <a:rPr lang="en-US" altLang="zh-TW">
                <a:ea typeface="新細明體" pitchFamily="18" charset="-120"/>
              </a:rPr>
              <a:t>Examples</a:t>
            </a:r>
          </a:p>
        </p:txBody>
      </p:sp>
      <p:pic>
        <p:nvPicPr>
          <p:cNvPr id="62976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57600" y="2362995"/>
            <a:ext cx="2520950" cy="15605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62976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16013" y="4581525"/>
            <a:ext cx="6983412" cy="1797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629766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71550" y="4005263"/>
            <a:ext cx="7345363" cy="5826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629767" name="Text Box 7"/>
          <p:cNvSpPr txBox="1">
            <a:spLocks noChangeArrowheads="1"/>
          </p:cNvSpPr>
          <p:nvPr/>
        </p:nvSpPr>
        <p:spPr bwMode="auto">
          <a:xfrm>
            <a:off x="746125" y="5229225"/>
            <a:ext cx="369888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TW" sz="2800">
                <a:latin typeface="Trebuchet MS" pitchFamily="34" charset="0"/>
                <a:ea typeface="新細明體" pitchFamily="18" charset="-120"/>
              </a:rPr>
              <a:t>=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22B81D3B-0096-4B89-AA03-F806A4A36F40}" type="slidenum">
              <a:rPr lang="en-US">
                <a:solidFill>
                  <a:srgbClr val="A50021"/>
                </a:solidFill>
              </a:rPr>
              <a:pPr/>
              <a:t>25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pic>
        <p:nvPicPr>
          <p:cNvPr id="6318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24063" y="2962161"/>
            <a:ext cx="3313112" cy="2078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631811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Symmetric matrices</a:t>
            </a:r>
          </a:p>
        </p:txBody>
      </p:sp>
      <p:sp>
        <p:nvSpPr>
          <p:cNvPr id="631812" name="Rectangle 4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Quadratic forms can be represented by a real symmetric matrix </a:t>
            </a:r>
            <a:r>
              <a:rPr lang="en-US" altLang="zh-TW" b="1">
                <a:ea typeface="新細明體" pitchFamily="18" charset="-120"/>
              </a:rPr>
              <a:t>A </a:t>
            </a:r>
            <a:r>
              <a:rPr lang="en-US" altLang="zh-TW">
                <a:ea typeface="新細明體" pitchFamily="18" charset="-120"/>
              </a:rPr>
              <a:t>where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22B81D3B-0096-4B89-AA03-F806A4A36F40}" type="slidenum">
              <a:rPr lang="en-US">
                <a:solidFill>
                  <a:srgbClr val="A50021"/>
                </a:solidFill>
              </a:rPr>
              <a:pPr/>
              <a:t>26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631811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Symmetric matrices</a:t>
            </a:r>
          </a:p>
        </p:txBody>
      </p:sp>
      <p:sp>
        <p:nvSpPr>
          <p:cNvPr id="631812" name="Rectangle 4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Quadratic forms can be represented by a real symmetric matrix </a:t>
            </a:r>
            <a:r>
              <a:rPr lang="en-US" altLang="zh-TW" b="1">
                <a:ea typeface="新細明體" pitchFamily="18" charset="-120"/>
              </a:rPr>
              <a:t>A </a:t>
            </a:r>
            <a:r>
              <a:rPr lang="en-US" altLang="zh-TW">
                <a:ea typeface="新細明體" pitchFamily="18" charset="-120"/>
              </a:rPr>
              <a:t>where</a:t>
            </a:r>
          </a:p>
        </p:txBody>
      </p:sp>
      <p:grpSp>
        <p:nvGrpSpPr>
          <p:cNvPr id="631813" name="Group 5"/>
          <p:cNvGrpSpPr>
            <a:grpSpLocks/>
          </p:cNvGrpSpPr>
          <p:nvPr/>
        </p:nvGrpSpPr>
        <p:grpSpPr bwMode="auto">
          <a:xfrm>
            <a:off x="838200" y="2739690"/>
            <a:ext cx="7561262" cy="3279775"/>
            <a:chOff x="612" y="1991"/>
            <a:chExt cx="4763" cy="2066"/>
          </a:xfrm>
        </p:grpSpPr>
        <p:pic>
          <p:nvPicPr>
            <p:cNvPr id="631814" name="Picture 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12" y="1991"/>
              <a:ext cx="2977" cy="84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pic>
          <p:nvPicPr>
            <p:cNvPr id="631815" name="Picture 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12" y="2840"/>
              <a:ext cx="4763" cy="98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pic>
          <p:nvPicPr>
            <p:cNvPr id="631816" name="Picture 8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12" y="3884"/>
              <a:ext cx="227" cy="17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pic>
          <p:nvPicPr>
            <p:cNvPr id="631817" name="Picture 9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899" y="3748"/>
              <a:ext cx="756" cy="30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98074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C58AADE4-B434-4461-8292-90E2436946E4}" type="slidenum">
              <a:rPr lang="en-US">
                <a:solidFill>
                  <a:srgbClr val="A50021"/>
                </a:solidFill>
              </a:rPr>
              <a:pPr/>
              <a:t>27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63385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Eigenvalues of symmetric matrices</a:t>
            </a:r>
          </a:p>
        </p:txBody>
      </p:sp>
      <p:sp>
        <p:nvSpPr>
          <p:cNvPr id="63385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TW" altLang="zh-TW">
              <a:ea typeface="新細明體" pitchFamily="18" charset="-120"/>
            </a:endParaRPr>
          </a:p>
        </p:txBody>
      </p:sp>
      <p:pic>
        <p:nvPicPr>
          <p:cNvPr id="63386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8313" y="1052513"/>
            <a:ext cx="7885112" cy="5715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63386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2763" y="1557338"/>
            <a:ext cx="5859462" cy="4667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633862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0100" y="2492375"/>
            <a:ext cx="5572125" cy="533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633863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87450" y="3068638"/>
            <a:ext cx="6408738" cy="1219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633864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247775" y="4292600"/>
            <a:ext cx="6637338" cy="1162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633865" name="Picture 9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20738" y="5229225"/>
            <a:ext cx="4543425" cy="6667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633866" name="Picture 10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55650" y="5949950"/>
            <a:ext cx="4686300" cy="542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633867" name="Rectangle 11"/>
          <p:cNvSpPr>
            <a:spLocks noChangeArrowheads="1"/>
          </p:cNvSpPr>
          <p:nvPr/>
        </p:nvSpPr>
        <p:spPr bwMode="auto">
          <a:xfrm>
            <a:off x="7235825" y="6427788"/>
            <a:ext cx="150495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kumimoji="1" lang="en-US" altLang="zh-TW" i="1">
                <a:latin typeface="Garamond" pitchFamily="18" charset="0"/>
                <a:ea typeface="新細明體" pitchFamily="18" charset="-120"/>
              </a:rPr>
              <a:t>Brad Osgood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D56ECDD8-C46B-4459-BC42-8DD133D0221F}" type="slidenum">
              <a:rPr lang="en-US">
                <a:solidFill>
                  <a:srgbClr val="A50021"/>
                </a:solidFill>
              </a:rPr>
              <a:pPr/>
              <a:t>28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63590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Eigenvectors of symmetric matrices</a:t>
            </a:r>
          </a:p>
        </p:txBody>
      </p:sp>
      <p:sp>
        <p:nvSpPr>
          <p:cNvPr id="63590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TW" altLang="zh-TW">
              <a:ea typeface="新細明體" pitchFamily="18" charset="-120"/>
            </a:endParaRPr>
          </a:p>
        </p:txBody>
      </p:sp>
      <p:pic>
        <p:nvPicPr>
          <p:cNvPr id="63590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288" y="1557338"/>
            <a:ext cx="8280400" cy="415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63590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3850" y="1052513"/>
            <a:ext cx="7496175" cy="542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63591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55650" y="1916113"/>
            <a:ext cx="2047875" cy="600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11A2F9E4-E3F7-4B6D-8C77-E23A76015BC0}" type="slidenum">
              <a:rPr lang="en-US">
                <a:solidFill>
                  <a:srgbClr val="A50021"/>
                </a:solidFill>
              </a:rPr>
              <a:pPr/>
              <a:t>29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63795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Eigenvectors of symmetric matrices</a:t>
            </a:r>
          </a:p>
        </p:txBody>
      </p:sp>
      <p:sp>
        <p:nvSpPr>
          <p:cNvPr id="63795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TW" altLang="zh-TW">
              <a:ea typeface="新細明體" pitchFamily="18" charset="-120"/>
            </a:endParaRPr>
          </a:p>
        </p:txBody>
      </p:sp>
      <p:pic>
        <p:nvPicPr>
          <p:cNvPr id="63795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5288" y="1557338"/>
            <a:ext cx="8280400" cy="415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63795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3850" y="1052513"/>
            <a:ext cx="7496175" cy="542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637958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55650" y="1916113"/>
            <a:ext cx="2047875" cy="600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graphicFrame>
        <p:nvGraphicFramePr>
          <p:cNvPr id="637959" name="Object 7"/>
          <p:cNvGraphicFramePr>
            <a:graphicFrameLocks noChangeAspect="1"/>
          </p:cNvGraphicFramePr>
          <p:nvPr/>
        </p:nvGraphicFramePr>
        <p:xfrm>
          <a:off x="795338" y="2420938"/>
          <a:ext cx="2867025" cy="414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08" name="方程式" r:id="rId7" imgW="1054080" imgH="1523880" progId="Equation.3">
                  <p:embed/>
                </p:oleObj>
              </mc:Choice>
              <mc:Fallback>
                <p:oleObj name="方程式" r:id="rId7" imgW="1054080" imgH="152388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338" y="2420938"/>
                        <a:ext cx="2867025" cy="4144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4513263" y="3143250"/>
            <a:ext cx="2735262" cy="2447925"/>
            <a:chOff x="2843" y="1980"/>
            <a:chExt cx="1723" cy="1542"/>
          </a:xfrm>
        </p:grpSpPr>
        <p:sp>
          <p:nvSpPr>
            <p:cNvPr id="637961" name="Line 8"/>
            <p:cNvSpPr>
              <a:spLocks noChangeShapeType="1"/>
            </p:cNvSpPr>
            <p:nvPr/>
          </p:nvSpPr>
          <p:spPr bwMode="auto">
            <a:xfrm>
              <a:off x="2843" y="2797"/>
              <a:ext cx="172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7962" name="Line 9"/>
            <p:cNvSpPr>
              <a:spLocks noChangeShapeType="1"/>
            </p:cNvSpPr>
            <p:nvPr/>
          </p:nvSpPr>
          <p:spPr bwMode="auto">
            <a:xfrm flipV="1">
              <a:off x="3704" y="1980"/>
              <a:ext cx="0" cy="154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5880100" y="3719513"/>
            <a:ext cx="1368425" cy="720725"/>
            <a:chOff x="3651" y="2931"/>
            <a:chExt cx="862" cy="454"/>
          </a:xfrm>
        </p:grpSpPr>
        <p:sp>
          <p:nvSpPr>
            <p:cNvPr id="637964" name="Line 11"/>
            <p:cNvSpPr>
              <a:spLocks noChangeShapeType="1"/>
            </p:cNvSpPr>
            <p:nvPr/>
          </p:nvSpPr>
          <p:spPr bwMode="auto">
            <a:xfrm>
              <a:off x="3651" y="2976"/>
              <a:ext cx="81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7965" name="Line 12"/>
            <p:cNvSpPr>
              <a:spLocks noChangeShapeType="1"/>
            </p:cNvSpPr>
            <p:nvPr/>
          </p:nvSpPr>
          <p:spPr bwMode="auto">
            <a:xfrm>
              <a:off x="4468" y="2976"/>
              <a:ext cx="0" cy="4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7966" name="Oval 13"/>
            <p:cNvSpPr>
              <a:spLocks noChangeArrowheads="1"/>
            </p:cNvSpPr>
            <p:nvPr/>
          </p:nvSpPr>
          <p:spPr bwMode="auto">
            <a:xfrm>
              <a:off x="4422" y="2931"/>
              <a:ext cx="91" cy="91"/>
            </a:xfrm>
            <a:prstGeom prst="ellipse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5808663" y="3549650"/>
            <a:ext cx="1633537" cy="601663"/>
            <a:chOff x="3606" y="2824"/>
            <a:chExt cx="1029" cy="379"/>
          </a:xfrm>
        </p:grpSpPr>
        <p:sp>
          <p:nvSpPr>
            <p:cNvPr id="637968" name="Line 15"/>
            <p:cNvSpPr>
              <a:spLocks noChangeShapeType="1"/>
            </p:cNvSpPr>
            <p:nvPr/>
          </p:nvSpPr>
          <p:spPr bwMode="auto">
            <a:xfrm flipV="1">
              <a:off x="3606" y="2865"/>
              <a:ext cx="966" cy="338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7969" name="Line 16"/>
            <p:cNvSpPr>
              <a:spLocks noChangeShapeType="1"/>
            </p:cNvSpPr>
            <p:nvPr/>
          </p:nvSpPr>
          <p:spPr bwMode="auto">
            <a:xfrm>
              <a:off x="4565" y="2855"/>
              <a:ext cx="70" cy="208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7970" name="Oval 17"/>
            <p:cNvSpPr>
              <a:spLocks noChangeArrowheads="1"/>
            </p:cNvSpPr>
            <p:nvPr/>
          </p:nvSpPr>
          <p:spPr bwMode="auto">
            <a:xfrm>
              <a:off x="4513" y="2824"/>
              <a:ext cx="91" cy="91"/>
            </a:xfrm>
            <a:prstGeom prst="ellipse">
              <a:avLst/>
            </a:prstGeom>
            <a:solidFill>
              <a:srgbClr val="0000FF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</p:grpSp>
      <p:graphicFrame>
        <p:nvGraphicFramePr>
          <p:cNvPr id="637971" name="Object 18"/>
          <p:cNvGraphicFramePr>
            <a:graphicFrameLocks noChangeAspect="1"/>
          </p:cNvGraphicFramePr>
          <p:nvPr/>
        </p:nvGraphicFramePr>
        <p:xfrm>
          <a:off x="6581775" y="5357813"/>
          <a:ext cx="395288" cy="303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09" name="方程式" r:id="rId9" imgW="164880" imgH="126720" progId="Equation.3">
                  <p:embed/>
                </p:oleObj>
              </mc:Choice>
              <mc:Fallback>
                <p:oleObj name="方程式" r:id="rId9" imgW="164880" imgH="12672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1775" y="5357813"/>
                        <a:ext cx="395288" cy="303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4284663" y="3359150"/>
            <a:ext cx="4121150" cy="1728788"/>
            <a:chOff x="2646" y="2704"/>
            <a:chExt cx="2596" cy="1089"/>
          </a:xfrm>
        </p:grpSpPr>
        <p:grpSp>
          <p:nvGrpSpPr>
            <p:cNvPr id="637973" name="Group 20"/>
            <p:cNvGrpSpPr>
              <a:grpSpLocks/>
            </p:cNvGrpSpPr>
            <p:nvPr/>
          </p:nvGrpSpPr>
          <p:grpSpPr bwMode="auto">
            <a:xfrm>
              <a:off x="2646" y="3022"/>
              <a:ext cx="1995" cy="771"/>
              <a:chOff x="2646" y="3022"/>
              <a:chExt cx="1995" cy="771"/>
            </a:xfrm>
          </p:grpSpPr>
          <p:sp>
            <p:nvSpPr>
              <p:cNvPr id="637974" name="Line 21"/>
              <p:cNvSpPr>
                <a:spLocks noChangeShapeType="1"/>
              </p:cNvSpPr>
              <p:nvPr/>
            </p:nvSpPr>
            <p:spPr bwMode="auto">
              <a:xfrm flipV="1">
                <a:off x="2646" y="3048"/>
                <a:ext cx="1995" cy="675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7975" name="Line 22"/>
              <p:cNvSpPr>
                <a:spLocks noChangeShapeType="1"/>
              </p:cNvSpPr>
              <p:nvPr/>
            </p:nvSpPr>
            <p:spPr bwMode="auto">
              <a:xfrm flipH="1" flipV="1">
                <a:off x="3532" y="3022"/>
                <a:ext cx="253" cy="77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aphicFrame>
          <p:nvGraphicFramePr>
            <p:cNvPr id="637976" name="Object 23"/>
            <p:cNvGraphicFramePr>
              <a:graphicFrameLocks noChangeAspect="1"/>
            </p:cNvGraphicFramePr>
            <p:nvPr/>
          </p:nvGraphicFramePr>
          <p:xfrm>
            <a:off x="4649" y="2795"/>
            <a:ext cx="593" cy="3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8310" name="方程式" r:id="rId11" imgW="393480" imgH="253800" progId="Equation.3">
                    <p:embed/>
                  </p:oleObj>
                </mc:Choice>
                <mc:Fallback>
                  <p:oleObj name="方程式" r:id="rId11" imgW="393480" imgH="253800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49" y="2795"/>
                          <a:ext cx="593" cy="38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7977" name="Object 24"/>
            <p:cNvGraphicFramePr>
              <a:graphicFrameLocks noChangeAspect="1"/>
            </p:cNvGraphicFramePr>
            <p:nvPr/>
          </p:nvGraphicFramePr>
          <p:xfrm>
            <a:off x="2880" y="2704"/>
            <a:ext cx="631" cy="3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8311" name="方程式" r:id="rId13" imgW="419040" imgH="253800" progId="Equation.3">
                    <p:embed/>
                  </p:oleObj>
                </mc:Choice>
                <mc:Fallback>
                  <p:oleObj name="方程式" r:id="rId13" imgW="419040" imgH="253800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0" y="2704"/>
                          <a:ext cx="631" cy="38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25"/>
          <p:cNvGrpSpPr>
            <a:grpSpLocks/>
          </p:cNvGrpSpPr>
          <p:nvPr/>
        </p:nvGrpSpPr>
        <p:grpSpPr bwMode="auto">
          <a:xfrm>
            <a:off x="4932363" y="3468688"/>
            <a:ext cx="2932112" cy="2090737"/>
            <a:chOff x="3107" y="2185"/>
            <a:chExt cx="1847" cy="1317"/>
          </a:xfrm>
        </p:grpSpPr>
        <p:sp>
          <p:nvSpPr>
            <p:cNvPr id="637979" name="Oval 26"/>
            <p:cNvSpPr>
              <a:spLocks noChangeArrowheads="1"/>
            </p:cNvSpPr>
            <p:nvPr/>
          </p:nvSpPr>
          <p:spPr bwMode="auto">
            <a:xfrm>
              <a:off x="3107" y="2185"/>
              <a:ext cx="1200" cy="1200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prstDash val="lgDash"/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  <p:graphicFrame>
          <p:nvGraphicFramePr>
            <p:cNvPr id="637980" name="Object 27"/>
            <p:cNvGraphicFramePr>
              <a:graphicFrameLocks noChangeAspect="1"/>
            </p:cNvGraphicFramePr>
            <p:nvPr/>
          </p:nvGraphicFramePr>
          <p:xfrm>
            <a:off x="3878" y="3158"/>
            <a:ext cx="1076" cy="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8312" name="方程式" r:id="rId15" imgW="596880" imgH="190440" progId="Equation.3">
                    <p:embed/>
                  </p:oleObj>
                </mc:Choice>
                <mc:Fallback>
                  <p:oleObj name="方程式" r:id="rId15" imgW="596880" imgH="190440" progId="Equation.3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3158"/>
                          <a:ext cx="1076" cy="3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28"/>
          <p:cNvGrpSpPr>
            <a:grpSpLocks/>
          </p:cNvGrpSpPr>
          <p:nvPr/>
        </p:nvGrpSpPr>
        <p:grpSpPr bwMode="auto">
          <a:xfrm>
            <a:off x="4284663" y="3068638"/>
            <a:ext cx="3575050" cy="1719262"/>
            <a:chOff x="2699" y="1933"/>
            <a:chExt cx="2252" cy="1083"/>
          </a:xfrm>
        </p:grpSpPr>
        <p:sp>
          <p:nvSpPr>
            <p:cNvPr id="637982" name="Oval 29"/>
            <p:cNvSpPr>
              <a:spLocks noChangeArrowheads="1"/>
            </p:cNvSpPr>
            <p:nvPr/>
          </p:nvSpPr>
          <p:spPr bwMode="auto">
            <a:xfrm rot="-1091278">
              <a:off x="2699" y="2563"/>
              <a:ext cx="1996" cy="453"/>
            </a:xfrm>
            <a:prstGeom prst="ellipse">
              <a:avLst/>
            </a:prstGeom>
            <a:noFill/>
            <a:ln w="19050" algn="ctr">
              <a:solidFill>
                <a:srgbClr val="0000FF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  <p:graphicFrame>
          <p:nvGraphicFramePr>
            <p:cNvPr id="637983" name="Object 30"/>
            <p:cNvGraphicFramePr>
              <a:graphicFrameLocks noChangeAspect="1"/>
            </p:cNvGraphicFramePr>
            <p:nvPr/>
          </p:nvGraphicFramePr>
          <p:xfrm>
            <a:off x="4105" y="1933"/>
            <a:ext cx="846" cy="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8313" name="方程式" r:id="rId17" imgW="469800" imgH="190440" progId="Equation.3">
                    <p:embed/>
                  </p:oleObj>
                </mc:Choice>
                <mc:Fallback>
                  <p:oleObj name="方程式" r:id="rId17" imgW="469800" imgH="190440" progId="Equation.3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05" y="1933"/>
                          <a:ext cx="846" cy="3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183D2485-674F-4032-BDCB-7E3F3262F3E2}" type="slidenum">
              <a:rPr lang="en-US">
                <a:solidFill>
                  <a:srgbClr val="A50021"/>
                </a:solidFill>
              </a:rPr>
              <a:pPr/>
              <a:t>3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59289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Feature: Concept</a:t>
            </a:r>
          </a:p>
        </p:txBody>
      </p:sp>
      <p:sp>
        <p:nvSpPr>
          <p:cNvPr id="59289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algn="just"/>
            <a:r>
              <a:rPr lang="en-US" altLang="zh-TW" sz="2800" dirty="0">
                <a:ea typeface="新細明體" pitchFamily="18" charset="-120"/>
              </a:rPr>
              <a:t>Feature can be defined as the information which is extracted (</a:t>
            </a:r>
            <a:r>
              <a:rPr lang="en-US" altLang="zh-TW" sz="2800" b="1" dirty="0">
                <a:ea typeface="新細明體" pitchFamily="18" charset="-120"/>
              </a:rPr>
              <a:t>detect</a:t>
            </a:r>
            <a:r>
              <a:rPr lang="en-US" altLang="zh-TW" sz="2800" dirty="0">
                <a:ea typeface="新細明體" pitchFamily="18" charset="-120"/>
              </a:rPr>
              <a:t> + </a:t>
            </a:r>
            <a:r>
              <a:rPr lang="en-US" altLang="zh-TW" sz="2800" b="1" dirty="0">
                <a:ea typeface="新細明體" pitchFamily="18" charset="-120"/>
              </a:rPr>
              <a:t>describe</a:t>
            </a:r>
            <a:r>
              <a:rPr lang="en-US" altLang="zh-TW" sz="2800" dirty="0">
                <a:ea typeface="新細明體" pitchFamily="18" charset="-120"/>
              </a:rPr>
              <a:t>) from images and is </a:t>
            </a:r>
            <a:r>
              <a:rPr lang="en-US" altLang="zh-TW" sz="2800" dirty="0" smtClean="0">
                <a:ea typeface="新細明體" pitchFamily="18" charset="-120"/>
              </a:rPr>
              <a:t>aimed to be used for </a:t>
            </a:r>
            <a:r>
              <a:rPr lang="en-US" altLang="zh-TW" sz="2800" dirty="0">
                <a:ea typeface="新細明體" pitchFamily="18" charset="-120"/>
              </a:rPr>
              <a:t>further tasks in computer vision, for examples, classification, matching, and tracking.  </a:t>
            </a:r>
          </a:p>
        </p:txBody>
      </p:sp>
      <p:pic>
        <p:nvPicPr>
          <p:cNvPr id="5929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3200400"/>
            <a:ext cx="4102100" cy="305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59290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8200" y="3200400"/>
            <a:ext cx="4102100" cy="305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2286000" y="4419600"/>
            <a:ext cx="4278313" cy="142875"/>
            <a:chOff x="1429" y="2589"/>
            <a:chExt cx="2695" cy="90"/>
          </a:xfrm>
        </p:grpSpPr>
        <p:sp>
          <p:nvSpPr>
            <p:cNvPr id="592903" name="Oval 6"/>
            <p:cNvSpPr>
              <a:spLocks noChangeArrowheads="1"/>
            </p:cNvSpPr>
            <p:nvPr/>
          </p:nvSpPr>
          <p:spPr bwMode="auto">
            <a:xfrm>
              <a:off x="1429" y="2589"/>
              <a:ext cx="90" cy="90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592904" name="Oval 7"/>
            <p:cNvSpPr>
              <a:spLocks noChangeArrowheads="1"/>
            </p:cNvSpPr>
            <p:nvPr/>
          </p:nvSpPr>
          <p:spPr bwMode="auto">
            <a:xfrm>
              <a:off x="4034" y="2589"/>
              <a:ext cx="90" cy="90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592905" name="Line 8"/>
            <p:cNvSpPr>
              <a:spLocks noChangeShapeType="1"/>
            </p:cNvSpPr>
            <p:nvPr/>
          </p:nvSpPr>
          <p:spPr bwMode="auto">
            <a:xfrm>
              <a:off x="1519" y="2630"/>
              <a:ext cx="2506" cy="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2906" name="Oval 10"/>
          <p:cNvSpPr>
            <a:spLocks noChangeArrowheads="1"/>
          </p:cNvSpPr>
          <p:nvPr/>
        </p:nvSpPr>
        <p:spPr bwMode="auto">
          <a:xfrm>
            <a:off x="2268538" y="4397375"/>
            <a:ext cx="142875" cy="142875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TW" altLang="en-US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1524000" y="3505200"/>
            <a:ext cx="4246563" cy="555625"/>
            <a:chOff x="975" y="2036"/>
            <a:chExt cx="2675" cy="350"/>
          </a:xfrm>
        </p:grpSpPr>
        <p:sp>
          <p:nvSpPr>
            <p:cNvPr id="592908" name="Oval 12"/>
            <p:cNvSpPr>
              <a:spLocks noChangeArrowheads="1"/>
            </p:cNvSpPr>
            <p:nvPr/>
          </p:nvSpPr>
          <p:spPr bwMode="auto">
            <a:xfrm>
              <a:off x="975" y="2296"/>
              <a:ext cx="90" cy="90"/>
            </a:xfrm>
            <a:prstGeom prst="ellipse">
              <a:avLst/>
            </a:prstGeom>
            <a:noFill/>
            <a:ln w="19050" algn="ctr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592909" name="Oval 13"/>
            <p:cNvSpPr>
              <a:spLocks noChangeArrowheads="1"/>
            </p:cNvSpPr>
            <p:nvPr/>
          </p:nvSpPr>
          <p:spPr bwMode="auto">
            <a:xfrm>
              <a:off x="3560" y="2251"/>
              <a:ext cx="90" cy="90"/>
            </a:xfrm>
            <a:prstGeom prst="ellipse">
              <a:avLst/>
            </a:prstGeom>
            <a:noFill/>
            <a:ln w="19050" algn="ctr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592910" name="Line 14"/>
            <p:cNvSpPr>
              <a:spLocks noChangeShapeType="1"/>
            </p:cNvSpPr>
            <p:nvPr/>
          </p:nvSpPr>
          <p:spPr bwMode="auto">
            <a:xfrm flipV="1">
              <a:off x="1065" y="2296"/>
              <a:ext cx="2495" cy="4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2911" name="Text Box 15"/>
            <p:cNvSpPr txBox="1">
              <a:spLocks noChangeArrowheads="1"/>
            </p:cNvSpPr>
            <p:nvPr/>
          </p:nvSpPr>
          <p:spPr bwMode="auto">
            <a:xfrm>
              <a:off x="2417" y="2036"/>
              <a:ext cx="200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TW" b="1">
                  <a:solidFill>
                    <a:srgbClr val="0000FF"/>
                  </a:solidFill>
                  <a:latin typeface="Trebuchet MS" pitchFamily="34" charset="0"/>
                  <a:ea typeface="新細明體" pitchFamily="18" charset="-120"/>
                </a:rPr>
                <a:t>?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4CA66CF4-3455-43A2-9291-E27A9D5D309C}" type="slidenum">
              <a:rPr lang="en-US">
                <a:solidFill>
                  <a:srgbClr val="A50021"/>
                </a:solidFill>
              </a:rPr>
              <a:pPr/>
              <a:t>30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6400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Harris corner detector</a:t>
            </a:r>
          </a:p>
        </p:txBody>
      </p:sp>
      <p:sp>
        <p:nvSpPr>
          <p:cNvPr id="640003" name="Text Box 3"/>
          <p:cNvSpPr txBox="1">
            <a:spLocks noChangeArrowheads="1"/>
          </p:cNvSpPr>
          <p:nvPr/>
        </p:nvSpPr>
        <p:spPr bwMode="auto">
          <a:xfrm>
            <a:off x="468313" y="1125538"/>
            <a:ext cx="81549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latin typeface="Trebuchet MS" pitchFamily="34" charset="0"/>
                <a:ea typeface="新細明體" pitchFamily="18" charset="-120"/>
                <a:cs typeface="Times New Roman" pitchFamily="18" charset="0"/>
              </a:rPr>
              <a:t>Intensity change in shifting window: eigenvalue analysis</a:t>
            </a:r>
            <a:endParaRPr lang="ru-RU" altLang="zh-TW">
              <a:latin typeface="Trebuchet MS" pitchFamily="34" charset="0"/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640004" name="Text Box 4"/>
          <p:cNvSpPr txBox="1">
            <a:spLocks noChangeArrowheads="1"/>
          </p:cNvSpPr>
          <p:nvPr/>
        </p:nvSpPr>
        <p:spPr bwMode="auto">
          <a:xfrm>
            <a:off x="4716463" y="1989138"/>
            <a:ext cx="32004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TW" altLang="ru-RU" sz="2800">
                <a:ea typeface="新細明體" pitchFamily="18" charset="-12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altLang="zh-TW" sz="2800" baseline="-25000">
                <a:ea typeface="新細明體" pitchFamily="18" charset="-120"/>
                <a:cs typeface="Times New Roman" pitchFamily="18" charset="0"/>
                <a:sym typeface="Symbol" pitchFamily="18" charset="2"/>
              </a:rPr>
              <a:t>1</a:t>
            </a:r>
            <a:r>
              <a:rPr lang="en-US" altLang="zh-TW" sz="2000">
                <a:ea typeface="新細明體" pitchFamily="18" charset="-120"/>
                <a:cs typeface="Times New Roman" pitchFamily="18" charset="0"/>
                <a:sym typeface="Symbol" pitchFamily="18" charset="2"/>
              </a:rPr>
              <a:t>, </a:t>
            </a:r>
            <a:r>
              <a:rPr lang="ru-RU" altLang="zh-TW" sz="2800">
                <a:ea typeface="新細明體" pitchFamily="18" charset="-12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altLang="zh-TW" sz="2800" baseline="-25000">
                <a:ea typeface="新細明體" pitchFamily="18" charset="-120"/>
                <a:cs typeface="Times New Roman" pitchFamily="18" charset="0"/>
                <a:sym typeface="Symbol" pitchFamily="18" charset="2"/>
              </a:rPr>
              <a:t>2 </a:t>
            </a:r>
            <a:r>
              <a:rPr lang="en-US" altLang="zh-TW" sz="2000">
                <a:ea typeface="新細明體" pitchFamily="18" charset="-120"/>
                <a:cs typeface="Times New Roman" pitchFamily="18" charset="0"/>
                <a:sym typeface="Symbol" pitchFamily="18" charset="2"/>
              </a:rPr>
              <a:t>– eigenvalues of </a:t>
            </a:r>
            <a:r>
              <a:rPr lang="en-US" altLang="zh-TW" sz="2800" b="1">
                <a:ea typeface="新細明體" pitchFamily="18" charset="-120"/>
                <a:cs typeface="Times New Roman" pitchFamily="18" charset="0"/>
                <a:sym typeface="Symbol" pitchFamily="18" charset="2"/>
              </a:rPr>
              <a:t>M</a:t>
            </a:r>
            <a:endParaRPr lang="ru-RU" altLang="zh-TW" sz="2800" b="1">
              <a:ea typeface="新細明體" pitchFamily="18" charset="-12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640005" name="Text Box 5"/>
          <p:cNvSpPr txBox="1">
            <a:spLocks noChangeArrowheads="1"/>
          </p:cNvSpPr>
          <p:nvPr/>
        </p:nvSpPr>
        <p:spPr bwMode="auto">
          <a:xfrm>
            <a:off x="6732588" y="3644900"/>
            <a:ext cx="2087562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TW" sz="2000" b="1">
                <a:solidFill>
                  <a:srgbClr val="FF3300"/>
                </a:solidFill>
                <a:latin typeface="Trebuchet MS" pitchFamily="34" charset="0"/>
                <a:ea typeface="新細明體" pitchFamily="18" charset="-120"/>
                <a:cs typeface="Times New Roman" pitchFamily="18" charset="0"/>
              </a:rPr>
              <a:t>direction of the slowest change</a:t>
            </a:r>
            <a:endParaRPr lang="ru-RU" altLang="zh-TW" sz="2000" b="1">
              <a:solidFill>
                <a:srgbClr val="FF3300"/>
              </a:solidFill>
              <a:latin typeface="Trebuchet MS" pitchFamily="34" charset="0"/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640006" name="Text Box 6"/>
          <p:cNvSpPr txBox="1">
            <a:spLocks noChangeArrowheads="1"/>
          </p:cNvSpPr>
          <p:nvPr/>
        </p:nvSpPr>
        <p:spPr bwMode="auto">
          <a:xfrm>
            <a:off x="3851275" y="3213100"/>
            <a:ext cx="220821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TW" sz="2000" b="1">
                <a:solidFill>
                  <a:srgbClr val="0033CC"/>
                </a:solidFill>
                <a:latin typeface="Trebuchet MS" pitchFamily="34" charset="0"/>
                <a:ea typeface="新細明體" pitchFamily="18" charset="-120"/>
                <a:cs typeface="Times New Roman" pitchFamily="18" charset="0"/>
              </a:rPr>
              <a:t>direction of the fastest change</a:t>
            </a:r>
            <a:endParaRPr lang="ru-RU" altLang="zh-TW" sz="2000" b="1">
              <a:solidFill>
                <a:srgbClr val="0033CC"/>
              </a:solidFill>
              <a:latin typeface="Trebuchet MS" pitchFamily="34" charset="0"/>
              <a:ea typeface="新細明體" pitchFamily="18" charset="-120"/>
              <a:cs typeface="Times New Roman" pitchFamily="18" charset="0"/>
            </a:endParaRPr>
          </a:p>
        </p:txBody>
      </p:sp>
      <p:grpSp>
        <p:nvGrpSpPr>
          <p:cNvPr id="640007" name="Group 7"/>
          <p:cNvGrpSpPr>
            <a:grpSpLocks/>
          </p:cNvGrpSpPr>
          <p:nvPr/>
        </p:nvGrpSpPr>
        <p:grpSpPr bwMode="auto">
          <a:xfrm rot="1280297">
            <a:off x="3059113" y="3819525"/>
            <a:ext cx="3886200" cy="2489200"/>
            <a:chOff x="1584" y="2793"/>
            <a:chExt cx="1824" cy="1175"/>
          </a:xfrm>
        </p:grpSpPr>
        <p:sp>
          <p:nvSpPr>
            <p:cNvPr id="640008" name="Oval 8"/>
            <p:cNvSpPr>
              <a:spLocks noChangeArrowheads="1"/>
            </p:cNvSpPr>
            <p:nvPr/>
          </p:nvSpPr>
          <p:spPr bwMode="auto">
            <a:xfrm rot="-2387176">
              <a:off x="1584" y="2928"/>
              <a:ext cx="1824" cy="912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40009" name="Line 9"/>
            <p:cNvSpPr>
              <a:spLocks noChangeShapeType="1"/>
            </p:cNvSpPr>
            <p:nvPr/>
          </p:nvSpPr>
          <p:spPr bwMode="auto">
            <a:xfrm flipV="1">
              <a:off x="1808" y="2793"/>
              <a:ext cx="1397" cy="1175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0010" name="Line 10"/>
            <p:cNvSpPr>
              <a:spLocks noChangeShapeType="1"/>
            </p:cNvSpPr>
            <p:nvPr/>
          </p:nvSpPr>
          <p:spPr bwMode="auto">
            <a:xfrm flipH="1" flipV="1">
              <a:off x="2208" y="3024"/>
              <a:ext cx="594" cy="704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stealth" w="med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0011" name="AutoShape 11"/>
            <p:cNvSpPr>
              <a:spLocks/>
            </p:cNvSpPr>
            <p:nvPr/>
          </p:nvSpPr>
          <p:spPr bwMode="auto">
            <a:xfrm rot="-7858971">
              <a:off x="2850" y="2776"/>
              <a:ext cx="144" cy="816"/>
            </a:xfrm>
            <a:prstGeom prst="leftBrace">
              <a:avLst>
                <a:gd name="adj1" fmla="val 47222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40012" name="AutoShape 12"/>
            <p:cNvSpPr>
              <a:spLocks/>
            </p:cNvSpPr>
            <p:nvPr/>
          </p:nvSpPr>
          <p:spPr bwMode="auto">
            <a:xfrm rot="-2458971">
              <a:off x="2170" y="3090"/>
              <a:ext cx="182" cy="384"/>
            </a:xfrm>
            <a:prstGeom prst="leftBrace">
              <a:avLst>
                <a:gd name="adj1" fmla="val 17582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</p:grpSp>
      <p:sp>
        <p:nvSpPr>
          <p:cNvPr id="640013" name="Rectangle 13"/>
          <p:cNvSpPr>
            <a:spLocks noChangeArrowheads="1"/>
          </p:cNvSpPr>
          <p:nvPr/>
        </p:nvSpPr>
        <p:spPr bwMode="auto">
          <a:xfrm>
            <a:off x="3211513" y="4672013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TW">
                <a:solidFill>
                  <a:srgbClr val="0033CC"/>
                </a:solidFill>
                <a:ea typeface="新細明體" pitchFamily="18" charset="-120"/>
                <a:cs typeface="Times New Roman" pitchFamily="18" charset="0"/>
                <a:sym typeface="Symbol" pitchFamily="18" charset="2"/>
              </a:rPr>
              <a:t>(</a:t>
            </a:r>
            <a:r>
              <a:rPr lang="ru-RU" altLang="zh-TW">
                <a:solidFill>
                  <a:srgbClr val="0033CC"/>
                </a:solidFill>
                <a:ea typeface="新細明體" pitchFamily="18" charset="-12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altLang="zh-TW" baseline="-25000">
                <a:solidFill>
                  <a:srgbClr val="0033CC"/>
                </a:solidFill>
                <a:ea typeface="新細明體" pitchFamily="18" charset="-120"/>
                <a:cs typeface="Times New Roman" pitchFamily="18" charset="0"/>
                <a:sym typeface="Symbol" pitchFamily="18" charset="2"/>
              </a:rPr>
              <a:t>max</a:t>
            </a:r>
            <a:r>
              <a:rPr lang="en-US" altLang="zh-TW">
                <a:solidFill>
                  <a:srgbClr val="0033CC"/>
                </a:solidFill>
                <a:ea typeface="新細明體" pitchFamily="18" charset="-120"/>
                <a:cs typeface="Times New Roman" pitchFamily="18" charset="0"/>
                <a:sym typeface="Symbol" pitchFamily="18" charset="2"/>
              </a:rPr>
              <a:t>)</a:t>
            </a:r>
            <a:r>
              <a:rPr lang="en-US" altLang="zh-TW" baseline="30000">
                <a:solidFill>
                  <a:srgbClr val="0033CC"/>
                </a:solidFill>
                <a:ea typeface="新細明體" pitchFamily="18" charset="-120"/>
                <a:cs typeface="Times New Roman" pitchFamily="18" charset="0"/>
                <a:sym typeface="Symbol" pitchFamily="18" charset="2"/>
              </a:rPr>
              <a:t>-1/2</a:t>
            </a:r>
            <a:endParaRPr lang="ru-RU" altLang="zh-TW" baseline="30000">
              <a:solidFill>
                <a:srgbClr val="0033CC"/>
              </a:solidFill>
              <a:ea typeface="新細明體" pitchFamily="18" charset="-12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640014" name="Rectangle 14"/>
          <p:cNvSpPr>
            <a:spLocks noChangeArrowheads="1"/>
          </p:cNvSpPr>
          <p:nvPr/>
        </p:nvSpPr>
        <p:spPr bwMode="auto">
          <a:xfrm>
            <a:off x="4992688" y="5114925"/>
            <a:ext cx="175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TW">
                <a:solidFill>
                  <a:srgbClr val="FF3300"/>
                </a:solidFill>
                <a:ea typeface="新細明體" pitchFamily="18" charset="-120"/>
                <a:cs typeface="Times New Roman" pitchFamily="18" charset="0"/>
                <a:sym typeface="Symbol" pitchFamily="18" charset="2"/>
              </a:rPr>
              <a:t>(</a:t>
            </a:r>
            <a:r>
              <a:rPr lang="ru-RU" altLang="zh-TW">
                <a:solidFill>
                  <a:srgbClr val="FF3300"/>
                </a:solidFill>
                <a:ea typeface="新細明體" pitchFamily="18" charset="-12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altLang="zh-TW" baseline="-25000">
                <a:solidFill>
                  <a:srgbClr val="FF3300"/>
                </a:solidFill>
                <a:ea typeface="新細明體" pitchFamily="18" charset="-120"/>
                <a:cs typeface="Times New Roman" pitchFamily="18" charset="0"/>
                <a:sym typeface="Symbol" pitchFamily="18" charset="2"/>
              </a:rPr>
              <a:t>min</a:t>
            </a:r>
            <a:r>
              <a:rPr lang="en-US" altLang="zh-TW">
                <a:solidFill>
                  <a:srgbClr val="FF3300"/>
                </a:solidFill>
                <a:ea typeface="新細明體" pitchFamily="18" charset="-120"/>
                <a:cs typeface="Times New Roman" pitchFamily="18" charset="0"/>
                <a:sym typeface="Symbol" pitchFamily="18" charset="2"/>
              </a:rPr>
              <a:t>)</a:t>
            </a:r>
            <a:r>
              <a:rPr lang="en-US" altLang="zh-TW" baseline="30000">
                <a:solidFill>
                  <a:srgbClr val="FF3300"/>
                </a:solidFill>
                <a:ea typeface="新細明體" pitchFamily="18" charset="-120"/>
                <a:cs typeface="Times New Roman" pitchFamily="18" charset="0"/>
                <a:sym typeface="Symbol" pitchFamily="18" charset="2"/>
              </a:rPr>
              <a:t>-1/2</a:t>
            </a:r>
            <a:endParaRPr lang="ru-RU" altLang="zh-TW" baseline="30000">
              <a:solidFill>
                <a:srgbClr val="FF3300"/>
              </a:solidFill>
              <a:ea typeface="新細明體" pitchFamily="18" charset="-12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640015" name="Text Box 15"/>
          <p:cNvSpPr txBox="1">
            <a:spLocks noChangeArrowheads="1"/>
          </p:cNvSpPr>
          <p:nvPr/>
        </p:nvSpPr>
        <p:spPr bwMode="auto">
          <a:xfrm>
            <a:off x="539750" y="3295650"/>
            <a:ext cx="3581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latin typeface="Trebuchet MS" pitchFamily="34" charset="0"/>
                <a:ea typeface="新細明體" pitchFamily="18" charset="-120"/>
                <a:cs typeface="Times New Roman" pitchFamily="18" charset="0"/>
              </a:rPr>
              <a:t>Ellipse </a:t>
            </a:r>
            <a:r>
              <a:rPr lang="en-US" altLang="zh-TW" i="1">
                <a:latin typeface="Trebuchet MS" pitchFamily="34" charset="0"/>
                <a:ea typeface="新細明體" pitchFamily="18" charset="-120"/>
                <a:cs typeface="Times New Roman" pitchFamily="18" charset="0"/>
              </a:rPr>
              <a:t>E(u,v) </a:t>
            </a:r>
            <a:r>
              <a:rPr lang="en-US" altLang="zh-TW">
                <a:latin typeface="Trebuchet MS" pitchFamily="34" charset="0"/>
                <a:ea typeface="新細明體" pitchFamily="18" charset="-120"/>
                <a:cs typeface="Times New Roman" pitchFamily="18" charset="0"/>
              </a:rPr>
              <a:t>= const</a:t>
            </a:r>
            <a:endParaRPr lang="ru-RU" altLang="zh-TW">
              <a:latin typeface="Trebuchet MS" pitchFamily="34" charset="0"/>
              <a:ea typeface="新細明體" pitchFamily="18" charset="-120"/>
              <a:cs typeface="Times New Roman" pitchFamily="18" charset="0"/>
            </a:endParaRPr>
          </a:p>
        </p:txBody>
      </p:sp>
      <p:graphicFrame>
        <p:nvGraphicFramePr>
          <p:cNvPr id="640016" name="Object 16"/>
          <p:cNvGraphicFramePr>
            <a:graphicFrameLocks noChangeAspect="1"/>
          </p:cNvGraphicFramePr>
          <p:nvPr/>
        </p:nvGraphicFramePr>
        <p:xfrm>
          <a:off x="771525" y="1773238"/>
          <a:ext cx="3348038" cy="1169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071" name="方程式" r:id="rId4" imgW="1307880" imgH="457200" progId="Equation.3">
                  <p:embed/>
                </p:oleObj>
              </mc:Choice>
              <mc:Fallback>
                <p:oleObj name="方程式" r:id="rId4" imgW="1307880" imgH="4572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1525" y="1773238"/>
                        <a:ext cx="3348038" cy="1169987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88A50D9D-1CF1-4C9C-9DA9-86EC1EC20DD7}" type="slidenum">
              <a:rPr lang="en-US">
                <a:solidFill>
                  <a:srgbClr val="A50021"/>
                </a:solidFill>
              </a:rPr>
              <a:pPr/>
              <a:t>31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64205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Visualize quadratic functions</a:t>
            </a:r>
          </a:p>
        </p:txBody>
      </p:sp>
      <p:pic>
        <p:nvPicPr>
          <p:cNvPr id="64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68800" y="2420938"/>
            <a:ext cx="4667250" cy="43164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6420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0650" y="2425700"/>
            <a:ext cx="4667250" cy="43164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graphicFrame>
        <p:nvGraphicFramePr>
          <p:cNvPr id="642053" name="Object 5"/>
          <p:cNvGraphicFramePr>
            <a:graphicFrameLocks noChangeAspect="1"/>
          </p:cNvGraphicFramePr>
          <p:nvPr/>
        </p:nvGraphicFramePr>
        <p:xfrm>
          <a:off x="515938" y="1125538"/>
          <a:ext cx="5165725" cy="1150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2108" name="方程式" r:id="rId6" imgW="2222280" imgH="495000" progId="Equation.3">
                  <p:embed/>
                </p:oleObj>
              </mc:Choice>
              <mc:Fallback>
                <p:oleObj name="方程式" r:id="rId6" imgW="2222280" imgH="4950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938" y="1125538"/>
                        <a:ext cx="5165725" cy="1150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5EA4CEC9-A0BA-4F3A-9BC3-1A76C8829579}" type="slidenum">
              <a:rPr lang="en-US">
                <a:solidFill>
                  <a:srgbClr val="A50021"/>
                </a:solidFill>
              </a:rPr>
              <a:pPr/>
              <a:t>32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64409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Visualize quadratic functions</a:t>
            </a:r>
          </a:p>
        </p:txBody>
      </p:sp>
      <p:graphicFrame>
        <p:nvGraphicFramePr>
          <p:cNvPr id="644099" name="Object 3"/>
          <p:cNvGraphicFramePr>
            <a:graphicFrameLocks noChangeAspect="1"/>
          </p:cNvGraphicFramePr>
          <p:nvPr/>
        </p:nvGraphicFramePr>
        <p:xfrm>
          <a:off x="515938" y="1125538"/>
          <a:ext cx="5165725" cy="1150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154" name="方程式" r:id="rId4" imgW="2222280" imgH="495000" progId="Equation.3">
                  <p:embed/>
                </p:oleObj>
              </mc:Choice>
              <mc:Fallback>
                <p:oleObj name="方程式" r:id="rId4" imgW="2222280" imgH="495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938" y="1125538"/>
                        <a:ext cx="5165725" cy="1150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44100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2238" y="2424113"/>
            <a:ext cx="4664075" cy="43148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644101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368800" y="2420938"/>
            <a:ext cx="4664075" cy="43148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7E0B7AE6-13F2-46A0-AA27-BE55C2D75EDA}" type="slidenum">
              <a:rPr lang="en-US">
                <a:solidFill>
                  <a:srgbClr val="A50021"/>
                </a:solidFill>
              </a:rPr>
              <a:pPr/>
              <a:t>33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6461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Visualize quadratic functions</a:t>
            </a:r>
          </a:p>
        </p:txBody>
      </p:sp>
      <p:graphicFrame>
        <p:nvGraphicFramePr>
          <p:cNvPr id="646147" name="Object 3"/>
          <p:cNvGraphicFramePr>
            <a:graphicFrameLocks noChangeAspect="1"/>
          </p:cNvGraphicFramePr>
          <p:nvPr/>
        </p:nvGraphicFramePr>
        <p:xfrm>
          <a:off x="382588" y="1196975"/>
          <a:ext cx="8180387" cy="1150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202" name="方程式" r:id="rId4" imgW="3797280" imgH="495000" progId="Equation.3">
                  <p:embed/>
                </p:oleObj>
              </mc:Choice>
              <mc:Fallback>
                <p:oleObj name="方程式" r:id="rId4" imgW="3797280" imgH="495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588" y="1196975"/>
                        <a:ext cx="8180387" cy="1150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46148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2238" y="2424113"/>
            <a:ext cx="4664075" cy="43148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646149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368800" y="2420938"/>
            <a:ext cx="4664075" cy="43148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AB16B920-0B76-404A-AE63-A1AB5FEA063C}" type="slidenum">
              <a:rPr lang="en-US">
                <a:solidFill>
                  <a:srgbClr val="A50021"/>
                </a:solidFill>
              </a:rPr>
              <a:pPr/>
              <a:t>34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64819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Visualize quadratic functions</a:t>
            </a:r>
          </a:p>
        </p:txBody>
      </p:sp>
      <p:graphicFrame>
        <p:nvGraphicFramePr>
          <p:cNvPr id="648195" name="Object 3"/>
          <p:cNvGraphicFramePr>
            <a:graphicFrameLocks noChangeAspect="1"/>
          </p:cNvGraphicFramePr>
          <p:nvPr/>
        </p:nvGraphicFramePr>
        <p:xfrm>
          <a:off x="300038" y="1196975"/>
          <a:ext cx="8345487" cy="1150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50" name="方程式" r:id="rId4" imgW="3873240" imgH="495000" progId="Equation.3">
                  <p:embed/>
                </p:oleObj>
              </mc:Choice>
              <mc:Fallback>
                <p:oleObj name="方程式" r:id="rId4" imgW="3873240" imgH="495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38" y="1196975"/>
                        <a:ext cx="8345487" cy="1150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48196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2238" y="2424113"/>
            <a:ext cx="4664075" cy="43148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648197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368800" y="2420938"/>
            <a:ext cx="4664075" cy="43148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6A99F447-C97E-430B-9566-A63F38C97058}" type="slidenum">
              <a:rPr lang="en-US">
                <a:solidFill>
                  <a:srgbClr val="A50021"/>
                </a:solidFill>
              </a:rPr>
              <a:pPr/>
              <a:t>35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6502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Harris corner detector</a:t>
            </a:r>
          </a:p>
        </p:txBody>
      </p:sp>
      <p:sp>
        <p:nvSpPr>
          <p:cNvPr id="650243" name="AutoShape 4"/>
          <p:cNvSpPr>
            <a:spLocks noChangeArrowheads="1"/>
          </p:cNvSpPr>
          <p:nvPr/>
        </p:nvSpPr>
        <p:spPr bwMode="auto">
          <a:xfrm>
            <a:off x="838200" y="4437063"/>
            <a:ext cx="3124200" cy="1219200"/>
          </a:xfrm>
          <a:prstGeom prst="rightArrowCallout">
            <a:avLst>
              <a:gd name="adj1" fmla="val 25000"/>
              <a:gd name="adj2" fmla="val 24093"/>
              <a:gd name="adj3" fmla="val 41581"/>
              <a:gd name="adj4" fmla="val 75662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TW" altLang="en-US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650244" name="Rectangle 5"/>
          <p:cNvSpPr>
            <a:spLocks noChangeArrowheads="1"/>
          </p:cNvSpPr>
          <p:nvPr/>
        </p:nvSpPr>
        <p:spPr bwMode="auto">
          <a:xfrm>
            <a:off x="4038600" y="1341438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TW" altLang="en-US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650245" name="Rectangle 6"/>
          <p:cNvSpPr>
            <a:spLocks noChangeArrowheads="1"/>
          </p:cNvSpPr>
          <p:nvPr/>
        </p:nvSpPr>
        <p:spPr bwMode="auto">
          <a:xfrm>
            <a:off x="7772400" y="5684838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TW" altLang="ru-RU">
                <a:ea typeface="新細明體" pitchFamily="18" charset="-12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altLang="zh-TW" baseline="-25000">
                <a:ea typeface="新細明體" pitchFamily="18" charset="-120"/>
                <a:cs typeface="Times New Roman" pitchFamily="18" charset="0"/>
                <a:sym typeface="Symbol" pitchFamily="18" charset="2"/>
              </a:rPr>
              <a:t>1</a:t>
            </a:r>
            <a:endParaRPr lang="ru-RU" altLang="zh-TW" baseline="-25000">
              <a:ea typeface="新細明體" pitchFamily="18" charset="-12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650246" name="Rectangle 7"/>
          <p:cNvSpPr>
            <a:spLocks noChangeArrowheads="1"/>
          </p:cNvSpPr>
          <p:nvPr/>
        </p:nvSpPr>
        <p:spPr bwMode="auto">
          <a:xfrm>
            <a:off x="3289300" y="1412875"/>
            <a:ext cx="106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TW" altLang="ru-RU">
                <a:ea typeface="新細明體" pitchFamily="18" charset="-12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altLang="zh-TW" baseline="-25000">
                <a:ea typeface="新細明體" pitchFamily="18" charset="-120"/>
                <a:cs typeface="Times New Roman" pitchFamily="18" charset="0"/>
                <a:sym typeface="Symbol" pitchFamily="18" charset="2"/>
              </a:rPr>
              <a:t>2</a:t>
            </a:r>
            <a:endParaRPr lang="ru-RU" altLang="zh-TW" baseline="-25000">
              <a:ea typeface="新細明體" pitchFamily="18" charset="-12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650247" name="Freeform 8"/>
          <p:cNvSpPr>
            <a:spLocks/>
          </p:cNvSpPr>
          <p:nvPr/>
        </p:nvSpPr>
        <p:spPr bwMode="auto">
          <a:xfrm>
            <a:off x="4495800" y="1341438"/>
            <a:ext cx="3886200" cy="3937000"/>
          </a:xfrm>
          <a:custGeom>
            <a:avLst/>
            <a:gdLst>
              <a:gd name="T0" fmla="*/ 0 w 2448"/>
              <a:gd name="T1" fmla="*/ 2147483647 h 2480"/>
              <a:gd name="T2" fmla="*/ 2147483647 w 2448"/>
              <a:gd name="T3" fmla="*/ 0 h 2480"/>
              <a:gd name="T4" fmla="*/ 2147483647 w 2448"/>
              <a:gd name="T5" fmla="*/ 0 h 2480"/>
              <a:gd name="T6" fmla="*/ 2147483647 w 2448"/>
              <a:gd name="T7" fmla="*/ 2147483647 h 2480"/>
              <a:gd name="T8" fmla="*/ 2147483647 w 2448"/>
              <a:gd name="T9" fmla="*/ 2147483647 h 2480"/>
              <a:gd name="T10" fmla="*/ 0 w 2448"/>
              <a:gd name="T11" fmla="*/ 2147483647 h 2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48"/>
              <a:gd name="T19" fmla="*/ 0 h 2480"/>
              <a:gd name="T20" fmla="*/ 2448 w 2448"/>
              <a:gd name="T21" fmla="*/ 2480 h 2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50248" name="AutoShape 9"/>
          <p:cNvSpPr>
            <a:spLocks noChangeArrowheads="1"/>
          </p:cNvSpPr>
          <p:nvPr/>
        </p:nvSpPr>
        <p:spPr bwMode="auto">
          <a:xfrm>
            <a:off x="4038600" y="3932238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TW" altLang="en-US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650249" name="Rectangle 10"/>
          <p:cNvSpPr>
            <a:spLocks noChangeArrowheads="1"/>
          </p:cNvSpPr>
          <p:nvPr/>
        </p:nvSpPr>
        <p:spPr bwMode="auto">
          <a:xfrm>
            <a:off x="5562600" y="1951038"/>
            <a:ext cx="2667000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>
                <a:solidFill>
                  <a:srgbClr val="0033CC"/>
                </a:solidFill>
                <a:ea typeface="新細明體" pitchFamily="18" charset="-120"/>
                <a:cs typeface="Times New Roman" pitchFamily="18" charset="0"/>
                <a:sym typeface="Symbol" pitchFamily="18" charset="2"/>
              </a:rPr>
              <a:t>Corner</a:t>
            </a:r>
          </a:p>
          <a:p>
            <a:r>
              <a:rPr lang="ru-RU" altLang="zh-TW">
                <a:ea typeface="新細明體" pitchFamily="18" charset="-12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altLang="zh-TW" baseline="-25000">
                <a:ea typeface="新細明體" pitchFamily="18" charset="-120"/>
                <a:cs typeface="Times New Roman" pitchFamily="18" charset="0"/>
                <a:sym typeface="Symbol" pitchFamily="18" charset="2"/>
              </a:rPr>
              <a:t>1</a:t>
            </a:r>
            <a:r>
              <a:rPr lang="en-US" altLang="zh-TW" sz="2000">
                <a:ea typeface="新細明體" pitchFamily="18" charset="-120"/>
                <a:cs typeface="Times New Roman" pitchFamily="18" charset="0"/>
                <a:sym typeface="Symbol" pitchFamily="18" charset="2"/>
              </a:rPr>
              <a:t> and </a:t>
            </a:r>
            <a:r>
              <a:rPr lang="ru-RU" altLang="zh-TW">
                <a:ea typeface="新細明體" pitchFamily="18" charset="-12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altLang="zh-TW" baseline="-25000">
                <a:ea typeface="新細明體" pitchFamily="18" charset="-120"/>
                <a:cs typeface="Times New Roman" pitchFamily="18" charset="0"/>
                <a:sym typeface="Symbol" pitchFamily="18" charset="2"/>
              </a:rPr>
              <a:t>2</a:t>
            </a:r>
            <a:r>
              <a:rPr lang="en-US" altLang="zh-TW" sz="2000">
                <a:ea typeface="新細明體" pitchFamily="18" charset="-120"/>
                <a:cs typeface="Times New Roman" pitchFamily="18" charset="0"/>
                <a:sym typeface="Symbol" pitchFamily="18" charset="2"/>
              </a:rPr>
              <a:t> are large,</a:t>
            </a:r>
            <a:br>
              <a:rPr lang="en-US" altLang="zh-TW" sz="2000">
                <a:ea typeface="新細明體" pitchFamily="18" charset="-120"/>
                <a:cs typeface="Times New Roman" pitchFamily="18" charset="0"/>
                <a:sym typeface="Symbol" pitchFamily="18" charset="2"/>
              </a:rPr>
            </a:br>
            <a:r>
              <a:rPr lang="en-US" altLang="zh-TW" sz="2000">
                <a:ea typeface="新細明體" pitchFamily="18" charset="-120"/>
                <a:cs typeface="Times New Roman" pitchFamily="18" charset="0"/>
                <a:sym typeface="Symbol" pitchFamily="18" charset="2"/>
              </a:rPr>
              <a:t> </a:t>
            </a:r>
            <a:r>
              <a:rPr lang="ru-RU" altLang="zh-TW">
                <a:ea typeface="新細明體" pitchFamily="18" charset="-12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altLang="zh-TW" baseline="-25000">
                <a:ea typeface="新細明體" pitchFamily="18" charset="-120"/>
                <a:sym typeface="Symbol" pitchFamily="18" charset="2"/>
              </a:rPr>
              <a:t>1 </a:t>
            </a:r>
            <a:r>
              <a:rPr lang="en-US" altLang="zh-TW">
                <a:ea typeface="新細明體" pitchFamily="18" charset="-120"/>
                <a:sym typeface="Symbol" pitchFamily="18" charset="2"/>
              </a:rPr>
              <a:t>~ </a:t>
            </a:r>
            <a:r>
              <a:rPr lang="ru-RU" altLang="zh-TW">
                <a:ea typeface="新細明體" pitchFamily="18" charset="-120"/>
                <a:sym typeface="Symbol" pitchFamily="18" charset="2"/>
              </a:rPr>
              <a:t></a:t>
            </a:r>
            <a:r>
              <a:rPr lang="en-US" altLang="zh-TW" baseline="-25000">
                <a:ea typeface="新細明體" pitchFamily="18" charset="-120"/>
                <a:sym typeface="Symbol" pitchFamily="18" charset="2"/>
              </a:rPr>
              <a:t>2</a:t>
            </a:r>
            <a:r>
              <a:rPr lang="en-US" altLang="zh-TW" sz="2000">
                <a:ea typeface="新細明體" pitchFamily="18" charset="-120"/>
                <a:sym typeface="Symbol" pitchFamily="18" charset="2"/>
              </a:rPr>
              <a:t>;</a:t>
            </a:r>
            <a:br>
              <a:rPr lang="en-US" altLang="zh-TW" sz="2000">
                <a:ea typeface="新細明體" pitchFamily="18" charset="-120"/>
                <a:sym typeface="Symbol" pitchFamily="18" charset="2"/>
              </a:rPr>
            </a:br>
            <a:r>
              <a:rPr lang="en-US" altLang="zh-TW" i="1">
                <a:ea typeface="新細明體" pitchFamily="18" charset="-120"/>
                <a:sym typeface="Symbol" pitchFamily="18" charset="2"/>
              </a:rPr>
              <a:t>E</a:t>
            </a:r>
            <a:r>
              <a:rPr lang="en-US" altLang="zh-TW" sz="2000">
                <a:ea typeface="新細明體" pitchFamily="18" charset="-120"/>
                <a:sym typeface="Symbol" pitchFamily="18" charset="2"/>
              </a:rPr>
              <a:t> increases in all directions</a:t>
            </a:r>
            <a:endParaRPr lang="ru-RU" altLang="zh-TW" sz="2000">
              <a:ea typeface="新細明體" pitchFamily="18" charset="-120"/>
              <a:sym typeface="Symbol" pitchFamily="18" charset="2"/>
            </a:endParaRPr>
          </a:p>
        </p:txBody>
      </p:sp>
      <p:sp>
        <p:nvSpPr>
          <p:cNvPr id="650250" name="Rectangle 11"/>
          <p:cNvSpPr>
            <a:spLocks noChangeArrowheads="1"/>
          </p:cNvSpPr>
          <p:nvPr/>
        </p:nvSpPr>
        <p:spPr bwMode="auto">
          <a:xfrm>
            <a:off x="914400" y="4437063"/>
            <a:ext cx="2362200" cy="112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TW" altLang="ru-RU">
                <a:ea typeface="新細明體" pitchFamily="18" charset="-12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altLang="zh-TW" baseline="-25000">
                <a:ea typeface="新細明體" pitchFamily="18" charset="-120"/>
                <a:cs typeface="Times New Roman" pitchFamily="18" charset="0"/>
                <a:sym typeface="Symbol" pitchFamily="18" charset="2"/>
              </a:rPr>
              <a:t>1</a:t>
            </a:r>
            <a:r>
              <a:rPr lang="en-US" altLang="zh-TW" sz="2000">
                <a:ea typeface="新細明體" pitchFamily="18" charset="-120"/>
                <a:cs typeface="Times New Roman" pitchFamily="18" charset="0"/>
                <a:sym typeface="Symbol" pitchFamily="18" charset="2"/>
              </a:rPr>
              <a:t> and </a:t>
            </a:r>
            <a:r>
              <a:rPr lang="ru-RU" altLang="zh-TW">
                <a:ea typeface="新細明體" pitchFamily="18" charset="-12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altLang="zh-TW" baseline="-25000">
                <a:ea typeface="新細明體" pitchFamily="18" charset="-120"/>
                <a:cs typeface="Times New Roman" pitchFamily="18" charset="0"/>
                <a:sym typeface="Symbol" pitchFamily="18" charset="2"/>
              </a:rPr>
              <a:t>2</a:t>
            </a:r>
            <a:r>
              <a:rPr lang="en-US" altLang="zh-TW" sz="2000">
                <a:ea typeface="新細明體" pitchFamily="18" charset="-120"/>
                <a:cs typeface="Times New Roman" pitchFamily="18" charset="0"/>
                <a:sym typeface="Symbol" pitchFamily="18" charset="2"/>
              </a:rPr>
              <a:t> are small;</a:t>
            </a:r>
            <a:br>
              <a:rPr lang="en-US" altLang="zh-TW" sz="2000">
                <a:ea typeface="新細明體" pitchFamily="18" charset="-120"/>
                <a:cs typeface="Times New Roman" pitchFamily="18" charset="0"/>
                <a:sym typeface="Symbol" pitchFamily="18" charset="2"/>
              </a:rPr>
            </a:br>
            <a:r>
              <a:rPr lang="en-US" altLang="zh-TW" i="1">
                <a:ea typeface="新細明體" pitchFamily="18" charset="-120"/>
                <a:cs typeface="Times New Roman" pitchFamily="18" charset="0"/>
                <a:sym typeface="Symbol" pitchFamily="18" charset="2"/>
              </a:rPr>
              <a:t>E</a:t>
            </a:r>
            <a:r>
              <a:rPr lang="en-US" altLang="zh-TW" sz="2000">
                <a:ea typeface="新細明體" pitchFamily="18" charset="-120"/>
                <a:cs typeface="Times New Roman" pitchFamily="18" charset="0"/>
                <a:sym typeface="Symbol" pitchFamily="18" charset="2"/>
              </a:rPr>
              <a:t> is almost constant in all directions</a:t>
            </a:r>
            <a:endParaRPr lang="ru-RU" altLang="zh-TW" sz="2000">
              <a:ea typeface="新細明體" pitchFamily="18" charset="-12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650251" name="Rectangle 12"/>
          <p:cNvSpPr>
            <a:spLocks noChangeArrowheads="1"/>
          </p:cNvSpPr>
          <p:nvPr/>
        </p:nvSpPr>
        <p:spPr bwMode="auto">
          <a:xfrm>
            <a:off x="7162800" y="4694238"/>
            <a:ext cx="12954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>
                <a:solidFill>
                  <a:srgbClr val="0033CC"/>
                </a:solidFill>
                <a:ea typeface="新細明體" pitchFamily="18" charset="-120"/>
                <a:cs typeface="Times New Roman" pitchFamily="18" charset="0"/>
                <a:sym typeface="Symbol" pitchFamily="18" charset="2"/>
              </a:rPr>
              <a:t>edge </a:t>
            </a:r>
            <a:r>
              <a:rPr lang="en-US" altLang="zh-TW">
                <a:ea typeface="新細明體" pitchFamily="18" charset="-120"/>
                <a:cs typeface="Times New Roman" pitchFamily="18" charset="0"/>
                <a:sym typeface="Symbol" pitchFamily="18" charset="2"/>
              </a:rPr>
              <a:t/>
            </a:r>
            <a:br>
              <a:rPr lang="en-US" altLang="zh-TW">
                <a:ea typeface="新細明體" pitchFamily="18" charset="-120"/>
                <a:cs typeface="Times New Roman" pitchFamily="18" charset="0"/>
                <a:sym typeface="Symbol" pitchFamily="18" charset="2"/>
              </a:rPr>
            </a:br>
            <a:r>
              <a:rPr lang="ru-RU" altLang="zh-TW">
                <a:ea typeface="新細明體" pitchFamily="18" charset="-12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altLang="zh-TW" baseline="-25000">
                <a:ea typeface="新細明體" pitchFamily="18" charset="-120"/>
                <a:cs typeface="Times New Roman" pitchFamily="18" charset="0"/>
                <a:sym typeface="Symbol" pitchFamily="18" charset="2"/>
              </a:rPr>
              <a:t>1</a:t>
            </a:r>
            <a:r>
              <a:rPr lang="en-US" altLang="zh-TW" sz="2000">
                <a:ea typeface="新細明體" pitchFamily="18" charset="-120"/>
                <a:cs typeface="Times New Roman" pitchFamily="18" charset="0"/>
                <a:sym typeface="Symbol" pitchFamily="18" charset="2"/>
              </a:rPr>
              <a:t> &gt;&gt; </a:t>
            </a:r>
            <a:r>
              <a:rPr lang="ru-RU" altLang="zh-TW">
                <a:ea typeface="新細明體" pitchFamily="18" charset="-12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altLang="zh-TW" baseline="-25000">
                <a:ea typeface="新細明體" pitchFamily="18" charset="-120"/>
                <a:cs typeface="Times New Roman" pitchFamily="18" charset="0"/>
                <a:sym typeface="Symbol" pitchFamily="18" charset="2"/>
              </a:rPr>
              <a:t>2</a:t>
            </a:r>
            <a:endParaRPr lang="ru-RU" altLang="zh-TW" sz="2000">
              <a:ea typeface="新細明體" pitchFamily="18" charset="-12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650252" name="Rectangle 13"/>
          <p:cNvSpPr>
            <a:spLocks noChangeArrowheads="1"/>
          </p:cNvSpPr>
          <p:nvPr/>
        </p:nvSpPr>
        <p:spPr bwMode="auto">
          <a:xfrm>
            <a:off x="4114800" y="1493838"/>
            <a:ext cx="12954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>
                <a:solidFill>
                  <a:srgbClr val="0033CC"/>
                </a:solidFill>
                <a:ea typeface="新細明體" pitchFamily="18" charset="-120"/>
                <a:cs typeface="Times New Roman" pitchFamily="18" charset="0"/>
                <a:sym typeface="Symbol" pitchFamily="18" charset="2"/>
              </a:rPr>
              <a:t>edge </a:t>
            </a:r>
            <a:r>
              <a:rPr lang="en-US" altLang="zh-TW">
                <a:ea typeface="新細明體" pitchFamily="18" charset="-120"/>
                <a:cs typeface="Times New Roman" pitchFamily="18" charset="0"/>
                <a:sym typeface="Symbol" pitchFamily="18" charset="2"/>
              </a:rPr>
              <a:t/>
            </a:r>
            <a:br>
              <a:rPr lang="en-US" altLang="zh-TW">
                <a:ea typeface="新細明體" pitchFamily="18" charset="-120"/>
                <a:cs typeface="Times New Roman" pitchFamily="18" charset="0"/>
                <a:sym typeface="Symbol" pitchFamily="18" charset="2"/>
              </a:rPr>
            </a:br>
            <a:r>
              <a:rPr lang="ru-RU" altLang="zh-TW">
                <a:ea typeface="新細明體" pitchFamily="18" charset="-12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altLang="zh-TW" baseline="-25000">
                <a:ea typeface="新細明體" pitchFamily="18" charset="-120"/>
                <a:cs typeface="Times New Roman" pitchFamily="18" charset="0"/>
                <a:sym typeface="Symbol" pitchFamily="18" charset="2"/>
              </a:rPr>
              <a:t>2</a:t>
            </a:r>
            <a:r>
              <a:rPr lang="en-US" altLang="zh-TW" sz="2000">
                <a:ea typeface="新細明體" pitchFamily="18" charset="-120"/>
                <a:cs typeface="Times New Roman" pitchFamily="18" charset="0"/>
                <a:sym typeface="Symbol" pitchFamily="18" charset="2"/>
              </a:rPr>
              <a:t> &gt;&gt; </a:t>
            </a:r>
            <a:r>
              <a:rPr lang="ru-RU" altLang="zh-TW">
                <a:ea typeface="新細明體" pitchFamily="18" charset="-120"/>
                <a:cs typeface="Times New Roman" pitchFamily="18" charset="0"/>
                <a:sym typeface="Symbol" pitchFamily="18" charset="2"/>
              </a:rPr>
              <a:t></a:t>
            </a:r>
            <a:r>
              <a:rPr lang="en-US" altLang="zh-TW" baseline="-25000">
                <a:ea typeface="新細明體" pitchFamily="18" charset="-120"/>
                <a:cs typeface="Times New Roman" pitchFamily="18" charset="0"/>
                <a:sym typeface="Symbol" pitchFamily="18" charset="2"/>
              </a:rPr>
              <a:t>1</a:t>
            </a:r>
            <a:endParaRPr lang="ru-RU" altLang="zh-TW" sz="2000">
              <a:ea typeface="新細明體" pitchFamily="18" charset="-12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650253" name="Rectangle 14"/>
          <p:cNvSpPr>
            <a:spLocks noChangeArrowheads="1"/>
          </p:cNvSpPr>
          <p:nvPr/>
        </p:nvSpPr>
        <p:spPr bwMode="auto">
          <a:xfrm>
            <a:off x="3962400" y="4889500"/>
            <a:ext cx="1219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TW">
                <a:solidFill>
                  <a:srgbClr val="0033CC"/>
                </a:solidFill>
                <a:ea typeface="新細明體" pitchFamily="18" charset="-120"/>
                <a:cs typeface="Times New Roman" pitchFamily="18" charset="0"/>
                <a:sym typeface="Symbol" pitchFamily="18" charset="2"/>
              </a:rPr>
              <a:t>flat</a:t>
            </a:r>
            <a:endParaRPr lang="ru-RU" altLang="zh-TW">
              <a:solidFill>
                <a:srgbClr val="0033CC"/>
              </a:solidFill>
              <a:ea typeface="新細明體" pitchFamily="18" charset="-120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650254" name="Text Box 15"/>
          <p:cNvSpPr txBox="1">
            <a:spLocks noChangeArrowheads="1"/>
          </p:cNvSpPr>
          <p:nvPr/>
        </p:nvSpPr>
        <p:spPr bwMode="auto">
          <a:xfrm>
            <a:off x="395288" y="1268413"/>
            <a:ext cx="26670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latin typeface="Trebuchet MS" pitchFamily="34" charset="0"/>
                <a:ea typeface="新細明體" pitchFamily="18" charset="-120"/>
                <a:cs typeface="Times New Roman" pitchFamily="18" charset="0"/>
              </a:rPr>
              <a:t>Classification of image points using eigenvalues of </a:t>
            </a:r>
            <a:r>
              <a:rPr lang="en-US" altLang="zh-TW" b="1">
                <a:ea typeface="新細明體" pitchFamily="18" charset="-120"/>
                <a:cs typeface="Times New Roman" pitchFamily="18" charset="0"/>
              </a:rPr>
              <a:t>M</a:t>
            </a:r>
            <a:r>
              <a:rPr lang="en-US" altLang="zh-TW">
                <a:latin typeface="Trebuchet MS" pitchFamily="34" charset="0"/>
                <a:ea typeface="新細明體" pitchFamily="18" charset="-120"/>
                <a:cs typeface="Times New Roman" pitchFamily="18" charset="0"/>
              </a:rPr>
              <a:t>:</a:t>
            </a:r>
            <a:endParaRPr lang="ru-RU" altLang="zh-TW">
              <a:latin typeface="Trebuchet MS" pitchFamily="34" charset="0"/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650255" name="Oval 16"/>
          <p:cNvSpPr>
            <a:spLocks noChangeArrowheads="1"/>
          </p:cNvSpPr>
          <p:nvPr/>
        </p:nvSpPr>
        <p:spPr bwMode="auto">
          <a:xfrm>
            <a:off x="5389563" y="2111375"/>
            <a:ext cx="1651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TW" altLang="en-US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650256" name="Oval 17"/>
          <p:cNvSpPr>
            <a:spLocks noChangeArrowheads="1"/>
          </p:cNvSpPr>
          <p:nvPr/>
        </p:nvSpPr>
        <p:spPr bwMode="auto">
          <a:xfrm>
            <a:off x="4184650" y="1417638"/>
            <a:ext cx="927100" cy="125412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TW" altLang="en-US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650257" name="Oval 18"/>
          <p:cNvSpPr>
            <a:spLocks noChangeArrowheads="1"/>
          </p:cNvSpPr>
          <p:nvPr/>
        </p:nvSpPr>
        <p:spPr bwMode="auto">
          <a:xfrm>
            <a:off x="4087813" y="4340225"/>
            <a:ext cx="414337" cy="415925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TW" altLang="en-US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650258" name="Oval 19"/>
          <p:cNvSpPr>
            <a:spLocks noChangeArrowheads="1"/>
          </p:cNvSpPr>
          <p:nvPr/>
        </p:nvSpPr>
        <p:spPr bwMode="auto">
          <a:xfrm rot="5542000">
            <a:off x="6650832" y="5145881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TW" altLang="en-US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E08DC46B-341B-42E2-ABC2-7A4126E67141}" type="slidenum">
              <a:rPr lang="en-US">
                <a:solidFill>
                  <a:srgbClr val="A50021"/>
                </a:solidFill>
              </a:rPr>
              <a:pPr/>
              <a:t>36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65229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Harris corner detector</a:t>
            </a:r>
          </a:p>
        </p:txBody>
      </p:sp>
      <p:sp>
        <p:nvSpPr>
          <p:cNvPr id="652291" name="Text Box 3"/>
          <p:cNvSpPr txBox="1">
            <a:spLocks noChangeArrowheads="1"/>
          </p:cNvSpPr>
          <p:nvPr/>
        </p:nvSpPr>
        <p:spPr bwMode="auto">
          <a:xfrm>
            <a:off x="381000" y="2181225"/>
            <a:ext cx="563086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2800">
                <a:latin typeface="Trebuchet MS" pitchFamily="34" charset="0"/>
                <a:ea typeface="新細明體" pitchFamily="18" charset="-120"/>
                <a:cs typeface="Times New Roman" pitchFamily="18" charset="0"/>
              </a:rPr>
              <a:t>Measure of corner response:</a:t>
            </a:r>
            <a:endParaRPr lang="ru-RU" altLang="zh-TW" sz="2800">
              <a:latin typeface="Trebuchet MS" pitchFamily="34" charset="0"/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652292" name="Text Box 4"/>
          <p:cNvSpPr txBox="1">
            <a:spLocks noChangeArrowheads="1"/>
          </p:cNvSpPr>
          <p:nvPr/>
        </p:nvSpPr>
        <p:spPr bwMode="auto">
          <a:xfrm>
            <a:off x="1979613" y="5708650"/>
            <a:ext cx="5413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TW">
                <a:latin typeface="Trebuchet MS" pitchFamily="34" charset="0"/>
                <a:ea typeface="新細明體" pitchFamily="18" charset="-120"/>
                <a:cs typeface="Times New Roman" pitchFamily="18" charset="0"/>
              </a:rPr>
              <a:t>(</a:t>
            </a:r>
            <a:r>
              <a:rPr lang="en-US" altLang="zh-TW" i="1">
                <a:latin typeface="Trebuchet MS" pitchFamily="34" charset="0"/>
                <a:ea typeface="新細明體" pitchFamily="18" charset="-120"/>
                <a:cs typeface="Times New Roman" pitchFamily="18" charset="0"/>
              </a:rPr>
              <a:t>k</a:t>
            </a:r>
            <a:r>
              <a:rPr lang="en-US" altLang="zh-TW">
                <a:latin typeface="Trebuchet MS" pitchFamily="34" charset="0"/>
                <a:ea typeface="新細明體" pitchFamily="18" charset="-120"/>
                <a:cs typeface="Times New Roman" pitchFamily="18" charset="0"/>
              </a:rPr>
              <a:t> – empirical constant, </a:t>
            </a:r>
            <a:r>
              <a:rPr lang="en-US" altLang="zh-TW" i="1">
                <a:latin typeface="Trebuchet MS" pitchFamily="34" charset="0"/>
                <a:ea typeface="新細明體" pitchFamily="18" charset="-120"/>
                <a:cs typeface="Times New Roman" pitchFamily="18" charset="0"/>
              </a:rPr>
              <a:t>k </a:t>
            </a:r>
            <a:r>
              <a:rPr lang="en-US" altLang="zh-TW">
                <a:latin typeface="Trebuchet MS" pitchFamily="34" charset="0"/>
                <a:ea typeface="新細明體" pitchFamily="18" charset="-120"/>
                <a:cs typeface="Times New Roman" pitchFamily="18" charset="0"/>
              </a:rPr>
              <a:t>= 0.04-0.06)</a:t>
            </a:r>
            <a:endParaRPr lang="ru-RU" altLang="zh-TW">
              <a:latin typeface="Trebuchet MS" pitchFamily="34" charset="0"/>
              <a:ea typeface="新細明體" pitchFamily="18" charset="-120"/>
              <a:cs typeface="Times New Roman" pitchFamily="18" charset="0"/>
            </a:endParaRPr>
          </a:p>
        </p:txBody>
      </p:sp>
      <p:graphicFrame>
        <p:nvGraphicFramePr>
          <p:cNvPr id="652293" name="Object 5"/>
          <p:cNvGraphicFramePr>
            <a:graphicFrameLocks noChangeAspect="1"/>
          </p:cNvGraphicFramePr>
          <p:nvPr/>
        </p:nvGraphicFramePr>
        <p:xfrm>
          <a:off x="468313" y="1125538"/>
          <a:ext cx="4918075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458" name="方程式" r:id="rId4" imgW="2260440" imgH="457200" progId="Equation.3">
                  <p:embed/>
                </p:oleObj>
              </mc:Choice>
              <mc:Fallback>
                <p:oleObj name="方程式" r:id="rId4" imgW="2260440" imgH="457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125538"/>
                        <a:ext cx="4918075" cy="993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2294" name="Object 6"/>
          <p:cNvGraphicFramePr>
            <a:graphicFrameLocks noChangeAspect="1"/>
          </p:cNvGraphicFramePr>
          <p:nvPr/>
        </p:nvGraphicFramePr>
        <p:xfrm>
          <a:off x="2716213" y="3125788"/>
          <a:ext cx="3673475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459" name="方程式" r:id="rId6" imgW="1434960" imgH="241200" progId="Equation.3">
                  <p:embed/>
                </p:oleObj>
              </mc:Choice>
              <mc:Fallback>
                <p:oleObj name="方程式" r:id="rId6" imgW="1434960" imgH="241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6213" y="3125788"/>
                        <a:ext cx="3673475" cy="61595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2295" name="Object 7"/>
          <p:cNvGraphicFramePr>
            <a:graphicFrameLocks noChangeAspect="1"/>
          </p:cNvGraphicFramePr>
          <p:nvPr/>
        </p:nvGraphicFramePr>
        <p:xfrm>
          <a:off x="3203575" y="4133850"/>
          <a:ext cx="2730500" cy="116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460" name="方程式" r:id="rId8" imgW="1066680" imgH="457200" progId="Equation.3">
                  <p:embed/>
                </p:oleObj>
              </mc:Choice>
              <mc:Fallback>
                <p:oleObj name="方程式" r:id="rId8" imgW="1066680" imgH="457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4133850"/>
                        <a:ext cx="2730500" cy="1166813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2296" name="Text Box 8"/>
          <p:cNvSpPr txBox="1">
            <a:spLocks noChangeArrowheads="1"/>
          </p:cNvSpPr>
          <p:nvPr/>
        </p:nvSpPr>
        <p:spPr bwMode="auto">
          <a:xfrm>
            <a:off x="5508625" y="1052513"/>
            <a:ext cx="2916238" cy="11874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TW">
                <a:latin typeface="Trebuchet MS" pitchFamily="34" charset="0"/>
                <a:ea typeface="新細明體" pitchFamily="18" charset="-120"/>
              </a:rPr>
              <a:t>Only for reference, </a:t>
            </a:r>
          </a:p>
          <a:p>
            <a:pPr eaLnBrk="0" hangingPunct="0"/>
            <a:r>
              <a:rPr lang="en-US" altLang="zh-TW">
                <a:latin typeface="Trebuchet MS" pitchFamily="34" charset="0"/>
                <a:ea typeface="新細明體" pitchFamily="18" charset="-120"/>
              </a:rPr>
              <a:t>you do not need </a:t>
            </a:r>
          </a:p>
          <a:p>
            <a:pPr eaLnBrk="0" hangingPunct="0"/>
            <a:r>
              <a:rPr lang="en-US" altLang="zh-TW">
                <a:latin typeface="Trebuchet MS" pitchFamily="34" charset="0"/>
                <a:ea typeface="新細明體" pitchFamily="18" charset="-120"/>
              </a:rPr>
              <a:t>them to compute 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A62B4BDB-8D53-43B6-9627-27A9DDE558B5}" type="slidenum">
              <a:rPr lang="en-US">
                <a:solidFill>
                  <a:srgbClr val="A50021"/>
                </a:solidFill>
              </a:rPr>
              <a:pPr/>
              <a:t>37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65433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Harris corner detector</a:t>
            </a:r>
          </a:p>
        </p:txBody>
      </p:sp>
      <p:pic>
        <p:nvPicPr>
          <p:cNvPr id="654339" name="Picture 6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3"/>
          <a:srcRect/>
          <a:stretch>
            <a:fillRect/>
          </a:stretch>
        </p:blipFill>
        <p:spPr>
          <a:xfrm>
            <a:off x="1824038" y="1412875"/>
            <a:ext cx="5953125" cy="5021263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ECB75BB9-1548-44A7-88A8-310986B2CC1B}" type="slidenum">
              <a:rPr lang="en-US">
                <a:solidFill>
                  <a:srgbClr val="A50021"/>
                </a:solidFill>
              </a:rPr>
              <a:pPr/>
              <a:t>38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65638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Another view</a:t>
            </a:r>
          </a:p>
        </p:txBody>
      </p:sp>
      <p:pic>
        <p:nvPicPr>
          <p:cNvPr id="65638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76375" y="1052513"/>
            <a:ext cx="6303963" cy="555466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457CA247-B280-4FFD-85D8-54025D8648A5}" type="slidenum">
              <a:rPr lang="en-US">
                <a:solidFill>
                  <a:srgbClr val="A50021"/>
                </a:solidFill>
              </a:rPr>
              <a:pPr/>
              <a:t>39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65843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Another view</a:t>
            </a:r>
          </a:p>
        </p:txBody>
      </p:sp>
      <p:pic>
        <p:nvPicPr>
          <p:cNvPr id="65843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0113" y="1052513"/>
            <a:ext cx="7345362" cy="553085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77DDDF0A-DB12-4836-8C6A-1E7C6B7B32E2}" type="slidenum">
              <a:rPr lang="en-US">
                <a:solidFill>
                  <a:srgbClr val="A50021"/>
                </a:solidFill>
              </a:rPr>
              <a:pPr/>
              <a:t>4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5949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Feature: Assessment Criteria</a:t>
            </a:r>
          </a:p>
        </p:txBody>
      </p:sp>
      <p:sp>
        <p:nvSpPr>
          <p:cNvPr id="59494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TW" b="1">
                <a:ea typeface="新細明體" pitchFamily="18" charset="-120"/>
              </a:rPr>
              <a:t>Distinctive</a:t>
            </a:r>
            <a:r>
              <a:rPr lang="en-US" altLang="zh-TW">
                <a:ea typeface="新細明體" pitchFamily="18" charset="-120"/>
              </a:rPr>
              <a:t>: a single feature can be correctly matched with high probability.</a:t>
            </a:r>
          </a:p>
          <a:p>
            <a:r>
              <a:rPr lang="en-US" altLang="zh-TW" b="1">
                <a:ea typeface="新細明體" pitchFamily="18" charset="-120"/>
              </a:rPr>
              <a:t>Invariant</a:t>
            </a:r>
            <a:r>
              <a:rPr lang="en-US" altLang="zh-TW">
                <a:ea typeface="新細明體" pitchFamily="18" charset="-120"/>
              </a:rPr>
              <a:t>: invariant to scale, rotation, affine, illumination and noise for robust matching across a substantial range of affine distortion, viewpoint change and so on.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F30DCD63-CBFC-4B69-B803-3187307ACC75}" type="slidenum">
              <a:rPr lang="en-US">
                <a:solidFill>
                  <a:srgbClr val="A50021"/>
                </a:solidFill>
              </a:rPr>
              <a:pPr/>
              <a:t>40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66048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Another view</a:t>
            </a:r>
          </a:p>
        </p:txBody>
      </p:sp>
      <p:pic>
        <p:nvPicPr>
          <p:cNvPr id="66048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8525" y="1049338"/>
            <a:ext cx="7323138" cy="553085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EE2C2E04-C1D5-446E-B840-EF427C33C136}" type="slidenum">
              <a:rPr lang="en-US">
                <a:solidFill>
                  <a:srgbClr val="A50021"/>
                </a:solidFill>
              </a:rPr>
              <a:pPr/>
              <a:t>41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66253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Summary of Harris detector</a:t>
            </a:r>
          </a:p>
        </p:txBody>
      </p:sp>
      <p:sp>
        <p:nvSpPr>
          <p:cNvPr id="66253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533400" indent="-533400">
              <a:buFontTx/>
              <a:buAutoNum type="arabicPeriod"/>
            </a:pPr>
            <a:r>
              <a:rPr lang="en-US" altLang="zh-TW" b="1" dirty="0">
                <a:ea typeface="新細明體" pitchFamily="18" charset="-120"/>
              </a:rPr>
              <a:t>Compute x and y derivatives of image</a:t>
            </a:r>
          </a:p>
          <a:p>
            <a:pPr marL="533400" indent="-533400">
              <a:buFontTx/>
              <a:buAutoNum type="arabicPeriod"/>
            </a:pPr>
            <a:endParaRPr lang="en-US" altLang="zh-TW" dirty="0">
              <a:ea typeface="新細明體" pitchFamily="18" charset="-120"/>
            </a:endParaRPr>
          </a:p>
          <a:p>
            <a:pPr marL="533400" indent="-533400">
              <a:buFontTx/>
              <a:buAutoNum type="arabicPeriod"/>
            </a:pPr>
            <a:r>
              <a:rPr lang="en-US" altLang="zh-TW" b="1" dirty="0" smtClean="0">
                <a:ea typeface="新細明體" pitchFamily="18" charset="-120"/>
              </a:rPr>
              <a:t>Compute </a:t>
            </a:r>
            <a:r>
              <a:rPr lang="en-US" altLang="zh-TW" b="1" dirty="0">
                <a:ea typeface="新細明體" pitchFamily="18" charset="-120"/>
              </a:rPr>
              <a:t>products of derivatives at every pixel</a:t>
            </a:r>
          </a:p>
          <a:p>
            <a:pPr marL="533400" indent="-533400">
              <a:buFontTx/>
              <a:buAutoNum type="arabicPeriod"/>
            </a:pPr>
            <a:endParaRPr lang="en-US" altLang="zh-TW" dirty="0">
              <a:ea typeface="新細明體" pitchFamily="18" charset="-120"/>
            </a:endParaRPr>
          </a:p>
          <a:p>
            <a:pPr marL="533400" indent="-533400">
              <a:buFontTx/>
              <a:buAutoNum type="arabicPeriod"/>
            </a:pPr>
            <a:r>
              <a:rPr lang="en-US" altLang="zh-TW" b="1" dirty="0" smtClean="0">
                <a:ea typeface="新細明體" pitchFamily="18" charset="-120"/>
              </a:rPr>
              <a:t>Compute </a:t>
            </a:r>
            <a:r>
              <a:rPr lang="en-US" altLang="zh-TW" b="1" dirty="0">
                <a:ea typeface="新細明體" pitchFamily="18" charset="-120"/>
              </a:rPr>
              <a:t>the sums of the products of derivatives at each pixel</a:t>
            </a:r>
          </a:p>
          <a:p>
            <a:pPr marL="533400" indent="-533400">
              <a:buFontTx/>
              <a:buAutoNum type="arabicPeriod"/>
            </a:pPr>
            <a:endParaRPr lang="en-US" altLang="zh-TW" dirty="0">
              <a:ea typeface="新細明體" pitchFamily="18" charset="-120"/>
            </a:endParaRPr>
          </a:p>
        </p:txBody>
      </p:sp>
      <p:graphicFrame>
        <p:nvGraphicFramePr>
          <p:cNvPr id="66253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494589"/>
              </p:ext>
            </p:extLst>
          </p:nvPr>
        </p:nvGraphicFramePr>
        <p:xfrm>
          <a:off x="2098675" y="1941512"/>
          <a:ext cx="1752600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980" name="方程式" r:id="rId3" imgW="698400" imgH="241200" progId="Equation.3">
                  <p:embed/>
                </p:oleObj>
              </mc:Choice>
              <mc:Fallback>
                <p:oleObj name="方程式" r:id="rId3" imgW="698400" imgH="241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8675" y="1941512"/>
                        <a:ext cx="1752600" cy="604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253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371787"/>
              </p:ext>
            </p:extLst>
          </p:nvPr>
        </p:nvGraphicFramePr>
        <p:xfrm>
          <a:off x="4587875" y="1954212"/>
          <a:ext cx="1784350" cy="63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981" name="方程式" r:id="rId5" imgW="711000" imgH="253800" progId="Equation.3">
                  <p:embed/>
                </p:oleObj>
              </mc:Choice>
              <mc:Fallback>
                <p:oleObj name="方程式" r:id="rId5" imgW="711000" imgH="253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7875" y="1954212"/>
                        <a:ext cx="1784350" cy="636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253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2772065"/>
              </p:ext>
            </p:extLst>
          </p:nvPr>
        </p:nvGraphicFramePr>
        <p:xfrm>
          <a:off x="1116013" y="3657600"/>
          <a:ext cx="1751012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982" name="方程式" r:id="rId7" imgW="698400" imgH="241200" progId="Equation.3">
                  <p:embed/>
                </p:oleObj>
              </mc:Choice>
              <mc:Fallback>
                <p:oleObj name="方程式" r:id="rId7" imgW="698400" imgH="241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3657600"/>
                        <a:ext cx="1751012" cy="604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253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0930162"/>
              </p:ext>
            </p:extLst>
          </p:nvPr>
        </p:nvGraphicFramePr>
        <p:xfrm>
          <a:off x="3725863" y="3657600"/>
          <a:ext cx="1782762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983" name="方程式" r:id="rId9" imgW="711000" imgH="266400" progId="Equation.3">
                  <p:embed/>
                </p:oleObj>
              </mc:Choice>
              <mc:Fallback>
                <p:oleObj name="方程式" r:id="rId9" imgW="711000" imgH="2664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5863" y="3657600"/>
                        <a:ext cx="1782762" cy="668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253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8343653"/>
              </p:ext>
            </p:extLst>
          </p:nvPr>
        </p:nvGraphicFramePr>
        <p:xfrm>
          <a:off x="6421438" y="3657600"/>
          <a:ext cx="1751012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984" name="方程式" r:id="rId11" imgW="698400" imgH="241200" progId="Equation.3">
                  <p:embed/>
                </p:oleObj>
              </mc:Choice>
              <mc:Fallback>
                <p:oleObj name="方程式" r:id="rId11" imgW="698400" imgH="241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1438" y="3657600"/>
                        <a:ext cx="1751012" cy="604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2537" name="Object 9"/>
          <p:cNvGraphicFramePr>
            <a:graphicFrameLocks noChangeAspect="1"/>
          </p:cNvGraphicFramePr>
          <p:nvPr/>
        </p:nvGraphicFramePr>
        <p:xfrm>
          <a:off x="1109663" y="5445125"/>
          <a:ext cx="2195512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985" name="方程式" r:id="rId13" imgW="876240" imgH="241200" progId="Equation.3">
                  <p:embed/>
                </p:oleObj>
              </mc:Choice>
              <mc:Fallback>
                <p:oleObj name="方程式" r:id="rId13" imgW="876240" imgH="2412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9663" y="5445125"/>
                        <a:ext cx="2195512" cy="604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2538" name="Object 10"/>
          <p:cNvGraphicFramePr>
            <a:graphicFrameLocks noChangeAspect="1"/>
          </p:cNvGraphicFramePr>
          <p:nvPr/>
        </p:nvGraphicFramePr>
        <p:xfrm>
          <a:off x="3671888" y="5413375"/>
          <a:ext cx="2195512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986" name="方程式" r:id="rId15" imgW="876240" imgH="266400" progId="Equation.3">
                  <p:embed/>
                </p:oleObj>
              </mc:Choice>
              <mc:Fallback>
                <p:oleObj name="方程式" r:id="rId15" imgW="876240" imgH="2664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1888" y="5413375"/>
                        <a:ext cx="2195512" cy="668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2539" name="Object 11"/>
          <p:cNvGraphicFramePr>
            <a:graphicFrameLocks noChangeAspect="1"/>
          </p:cNvGraphicFramePr>
          <p:nvPr/>
        </p:nvGraphicFramePr>
        <p:xfrm>
          <a:off x="6424613" y="5456238"/>
          <a:ext cx="2163762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987" name="方程式" r:id="rId17" imgW="863280" imgH="241200" progId="Equation.3">
                  <p:embed/>
                </p:oleObj>
              </mc:Choice>
              <mc:Fallback>
                <p:oleObj name="方程式" r:id="rId17" imgW="863280" imgH="2412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4613" y="5456238"/>
                        <a:ext cx="2163762" cy="603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5AA70A09-B57A-4DE4-93D8-62C2E7D3A1AD}" type="slidenum">
              <a:rPr lang="en-US">
                <a:solidFill>
                  <a:srgbClr val="A50021"/>
                </a:solidFill>
              </a:rPr>
              <a:pPr/>
              <a:t>42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66355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Summary of Harris detector</a:t>
            </a:r>
          </a:p>
        </p:txBody>
      </p:sp>
      <p:sp>
        <p:nvSpPr>
          <p:cNvPr id="66355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533400" indent="-533400">
              <a:buFontTx/>
              <a:buAutoNum type="arabicPeriod" startAt="4"/>
            </a:pPr>
            <a:r>
              <a:rPr lang="en-US" altLang="zh-TW" b="1" dirty="0">
                <a:ea typeface="新細明體" pitchFamily="18" charset="-120"/>
              </a:rPr>
              <a:t>Define the matrix at each pixel </a:t>
            </a:r>
          </a:p>
          <a:p>
            <a:pPr marL="533400" indent="-533400">
              <a:buFontTx/>
              <a:buAutoNum type="arabicPeriod" startAt="4"/>
            </a:pPr>
            <a:endParaRPr lang="en-US" altLang="zh-TW" dirty="0">
              <a:ea typeface="新細明體" pitchFamily="18" charset="-120"/>
            </a:endParaRPr>
          </a:p>
          <a:p>
            <a:pPr marL="533400" indent="-533400">
              <a:buFontTx/>
              <a:buAutoNum type="arabicPeriod" startAt="4"/>
            </a:pPr>
            <a:endParaRPr lang="en-US" altLang="zh-TW" dirty="0">
              <a:ea typeface="新細明體" pitchFamily="18" charset="-120"/>
            </a:endParaRPr>
          </a:p>
          <a:p>
            <a:pPr marL="533400" indent="-533400">
              <a:buFontTx/>
              <a:buAutoNum type="arabicPeriod" startAt="4"/>
            </a:pPr>
            <a:r>
              <a:rPr lang="en-US" altLang="zh-TW" b="1" dirty="0" smtClean="0">
                <a:ea typeface="新細明體" pitchFamily="18" charset="-120"/>
              </a:rPr>
              <a:t>Compute </a:t>
            </a:r>
            <a:r>
              <a:rPr lang="en-US" altLang="zh-TW" b="1" dirty="0">
                <a:ea typeface="新細明體" pitchFamily="18" charset="-120"/>
              </a:rPr>
              <a:t>the response of the detector at each pixel</a:t>
            </a:r>
          </a:p>
          <a:p>
            <a:pPr marL="533400" indent="-533400">
              <a:buFontTx/>
              <a:buAutoNum type="arabicPeriod" startAt="4"/>
            </a:pPr>
            <a:endParaRPr lang="en-US" altLang="zh-TW" dirty="0">
              <a:ea typeface="新細明體" pitchFamily="18" charset="-120"/>
            </a:endParaRPr>
          </a:p>
          <a:p>
            <a:pPr marL="533400" indent="-533400">
              <a:buFontTx/>
              <a:buAutoNum type="arabicPeriod" startAt="4"/>
            </a:pPr>
            <a:r>
              <a:rPr lang="en-US" altLang="zh-TW" b="1" dirty="0">
                <a:ea typeface="新細明體" pitchFamily="18" charset="-120"/>
              </a:rPr>
              <a:t>Threshold on value of R; compute </a:t>
            </a:r>
            <a:r>
              <a:rPr lang="en-US" altLang="zh-TW" b="1" dirty="0" err="1">
                <a:ea typeface="新細明體" pitchFamily="18" charset="-120"/>
              </a:rPr>
              <a:t>nonmax</a:t>
            </a:r>
            <a:r>
              <a:rPr lang="en-US" altLang="zh-TW" b="1" dirty="0">
                <a:ea typeface="新細明體" pitchFamily="18" charset="-120"/>
              </a:rPr>
              <a:t> suppression</a:t>
            </a:r>
            <a:r>
              <a:rPr lang="en-US" altLang="zh-TW" dirty="0">
                <a:ea typeface="新細明體" pitchFamily="18" charset="-120"/>
              </a:rPr>
              <a:t>.</a:t>
            </a:r>
          </a:p>
        </p:txBody>
      </p:sp>
      <p:graphicFrame>
        <p:nvGraphicFramePr>
          <p:cNvPr id="66355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0513726"/>
              </p:ext>
            </p:extLst>
          </p:nvPr>
        </p:nvGraphicFramePr>
        <p:xfrm>
          <a:off x="1676400" y="1981200"/>
          <a:ext cx="5027613" cy="127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3668" name="方程式" r:id="rId3" imgW="2006280" imgH="507960" progId="Equation.3">
                  <p:embed/>
                </p:oleObj>
              </mc:Choice>
              <mc:Fallback>
                <p:oleObj name="方程式" r:id="rId3" imgW="2006280" imgH="50796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981200"/>
                        <a:ext cx="5027613" cy="1273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355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0019355"/>
              </p:ext>
            </p:extLst>
          </p:nvPr>
        </p:nvGraphicFramePr>
        <p:xfrm>
          <a:off x="2895600" y="4114800"/>
          <a:ext cx="3690938" cy="60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3669" name="方程式" r:id="rId5" imgW="1473120" imgH="241200" progId="Equation.3">
                  <p:embed/>
                </p:oleObj>
              </mc:Choice>
              <mc:Fallback>
                <p:oleObj name="方程式" r:id="rId5" imgW="1473120" imgH="241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4114800"/>
                        <a:ext cx="3690938" cy="604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64E131C6-83AA-4521-8DAD-AEA3A14ED221}" type="slidenum">
              <a:rPr lang="en-US">
                <a:solidFill>
                  <a:srgbClr val="A50021"/>
                </a:solidFill>
              </a:rPr>
              <a:pPr/>
              <a:t>43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6645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Harris corner detector (input)</a:t>
            </a:r>
          </a:p>
        </p:txBody>
      </p:sp>
      <p:pic>
        <p:nvPicPr>
          <p:cNvPr id="664579" name="Picture 4" descr="cows_step0"/>
          <p:cNvPicPr>
            <a:picLocks noChangeAspect="1" noChangeArrowheads="1"/>
          </p:cNvPicPr>
          <p:nvPr/>
        </p:nvPicPr>
        <p:blipFill>
          <a:blip r:embed="rId3">
            <a:lum bright="12000" contrast="18000"/>
          </a:blip>
          <a:srcRect/>
          <a:stretch>
            <a:fillRect/>
          </a:stretch>
        </p:blipFill>
        <p:spPr bwMode="auto">
          <a:xfrm>
            <a:off x="533400" y="1125538"/>
            <a:ext cx="8153400" cy="5272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A7393E92-2F94-4106-8C6C-19BF807F1668}" type="slidenum">
              <a:rPr lang="en-US">
                <a:solidFill>
                  <a:srgbClr val="A50021"/>
                </a:solidFill>
              </a:rPr>
              <a:pPr/>
              <a:t>44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66662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Corner response R</a:t>
            </a:r>
          </a:p>
        </p:txBody>
      </p:sp>
      <p:pic>
        <p:nvPicPr>
          <p:cNvPr id="666627" name="Picture 4" descr="cows_step1_corner_respons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125538"/>
            <a:ext cx="8153400" cy="526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BC255289-3584-4CB2-B0DA-E8D9EE0FBBAF}" type="slidenum">
              <a:rPr lang="en-US">
                <a:solidFill>
                  <a:srgbClr val="A50021"/>
                </a:solidFill>
              </a:rPr>
              <a:pPr/>
              <a:t>45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66867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Threshold on R</a:t>
            </a:r>
          </a:p>
        </p:txBody>
      </p:sp>
      <p:pic>
        <p:nvPicPr>
          <p:cNvPr id="668675" name="Picture 4" descr="cows_step2_thresh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125538"/>
            <a:ext cx="8153400" cy="526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173B1587-93CB-469F-BF6A-6886543E6651}" type="slidenum">
              <a:rPr lang="en-US">
                <a:solidFill>
                  <a:srgbClr val="A50021"/>
                </a:solidFill>
              </a:rPr>
              <a:pPr/>
              <a:t>46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67072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Local maximum of R</a:t>
            </a:r>
          </a:p>
        </p:txBody>
      </p:sp>
      <p:pic>
        <p:nvPicPr>
          <p:cNvPr id="670723" name="Picture 4" descr="cows_step3_thresh&amp;max"/>
          <p:cNvPicPr>
            <a:picLocks noChangeAspect="1" noChangeArrowheads="1"/>
          </p:cNvPicPr>
          <p:nvPr/>
        </p:nvPicPr>
        <p:blipFill>
          <a:blip r:embed="rId3">
            <a:lum bright="24000" contrast="72000"/>
            <a:grayscl/>
            <a:biLevel thresh="50000"/>
          </a:blip>
          <a:srcRect/>
          <a:stretch>
            <a:fillRect/>
          </a:stretch>
        </p:blipFill>
        <p:spPr bwMode="auto">
          <a:xfrm>
            <a:off x="533400" y="1125538"/>
            <a:ext cx="8153400" cy="525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222AFF75-FCD5-4A6C-925E-87B1D80C16EF}" type="slidenum">
              <a:rPr lang="en-US">
                <a:solidFill>
                  <a:srgbClr val="A50021"/>
                </a:solidFill>
              </a:rPr>
              <a:pPr/>
              <a:t>47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67277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Harris corner detector</a:t>
            </a:r>
          </a:p>
        </p:txBody>
      </p:sp>
      <p:pic>
        <p:nvPicPr>
          <p:cNvPr id="672771" name="Picture 4" descr="cows_step4_harris"/>
          <p:cNvPicPr>
            <a:picLocks noChangeAspect="1" noChangeArrowheads="1"/>
          </p:cNvPicPr>
          <p:nvPr/>
        </p:nvPicPr>
        <p:blipFill>
          <a:blip r:embed="rId3">
            <a:lum bright="12000" contrast="18000"/>
          </a:blip>
          <a:srcRect/>
          <a:stretch>
            <a:fillRect/>
          </a:stretch>
        </p:blipFill>
        <p:spPr bwMode="auto">
          <a:xfrm>
            <a:off x="533400" y="1125538"/>
            <a:ext cx="8153400" cy="527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E77CD577-1DAF-4438-A2FD-3A4E22B0386A}" type="slidenum">
              <a:rPr lang="en-US">
                <a:solidFill>
                  <a:srgbClr val="A50021"/>
                </a:solidFill>
              </a:rPr>
              <a:pPr/>
              <a:t>48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67481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Harris detector: summary</a:t>
            </a:r>
            <a:endParaRPr lang="ru-RU" altLang="zh-TW" sz="3200"/>
          </a:p>
        </p:txBody>
      </p:sp>
      <p:sp>
        <p:nvSpPr>
          <p:cNvPr id="6748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96913" y="1439863"/>
            <a:ext cx="7772400" cy="4265612"/>
          </a:xfrm>
        </p:spPr>
        <p:txBody>
          <a:bodyPr/>
          <a:lstStyle/>
          <a:p>
            <a:r>
              <a:rPr lang="en-US" altLang="zh-TW" sz="2400" dirty="0">
                <a:ea typeface="新細明體" pitchFamily="18" charset="-120"/>
              </a:rPr>
              <a:t>Average intensity change in direction [</a:t>
            </a:r>
            <a:r>
              <a:rPr lang="en-US" altLang="zh-TW" sz="2400" i="1" dirty="0" err="1">
                <a:ea typeface="新細明體" pitchFamily="18" charset="-120"/>
              </a:rPr>
              <a:t>u,v</a:t>
            </a:r>
            <a:r>
              <a:rPr lang="en-US" altLang="zh-TW" sz="2400" dirty="0">
                <a:ea typeface="新細明體" pitchFamily="18" charset="-120"/>
              </a:rPr>
              <a:t>] can be expressed as a bilinear form: </a:t>
            </a:r>
            <a:br>
              <a:rPr lang="en-US" altLang="zh-TW" sz="2400" dirty="0">
                <a:ea typeface="新細明體" pitchFamily="18" charset="-120"/>
              </a:rPr>
            </a:br>
            <a:r>
              <a:rPr lang="en-US" altLang="zh-TW" sz="2400" dirty="0">
                <a:ea typeface="新細明體" pitchFamily="18" charset="-120"/>
              </a:rPr>
              <a:t/>
            </a:r>
            <a:br>
              <a:rPr lang="en-US" altLang="zh-TW" sz="2400" dirty="0">
                <a:ea typeface="新細明體" pitchFamily="18" charset="-120"/>
              </a:rPr>
            </a:br>
            <a:r>
              <a:rPr lang="en-US" altLang="zh-TW" sz="2400" dirty="0">
                <a:ea typeface="新細明體" pitchFamily="18" charset="-120"/>
              </a:rPr>
              <a:t/>
            </a:r>
            <a:br>
              <a:rPr lang="en-US" altLang="zh-TW" sz="2400" dirty="0">
                <a:ea typeface="新細明體" pitchFamily="18" charset="-120"/>
              </a:rPr>
            </a:br>
            <a:endParaRPr lang="en-US" altLang="zh-TW" sz="2400" dirty="0">
              <a:ea typeface="新細明體" pitchFamily="18" charset="-120"/>
            </a:endParaRPr>
          </a:p>
          <a:p>
            <a:r>
              <a:rPr lang="en-US" altLang="zh-TW" sz="2400" dirty="0">
                <a:ea typeface="新細明體" pitchFamily="18" charset="-120"/>
              </a:rPr>
              <a:t>Describe a point in terms of eigenvalues of </a:t>
            </a:r>
            <a:r>
              <a:rPr lang="en-US" altLang="zh-TW" sz="2400" i="1" dirty="0">
                <a:ea typeface="新細明體" pitchFamily="18" charset="-120"/>
              </a:rPr>
              <a:t>M</a:t>
            </a:r>
            <a:r>
              <a:rPr lang="en-US" altLang="zh-TW" sz="2400" dirty="0">
                <a:ea typeface="新細明體" pitchFamily="18" charset="-120"/>
              </a:rPr>
              <a:t>:</a:t>
            </a:r>
            <a:br>
              <a:rPr lang="en-US" altLang="zh-TW" sz="2400" dirty="0">
                <a:ea typeface="新細明體" pitchFamily="18" charset="-120"/>
              </a:rPr>
            </a:br>
            <a:r>
              <a:rPr lang="en-US" altLang="zh-TW" sz="2400" i="1" dirty="0">
                <a:ea typeface="新細明體" pitchFamily="18" charset="-120"/>
              </a:rPr>
              <a:t>measure of corner response</a:t>
            </a:r>
            <a:br>
              <a:rPr lang="en-US" altLang="zh-TW" sz="2400" i="1" dirty="0">
                <a:ea typeface="新細明體" pitchFamily="18" charset="-120"/>
              </a:rPr>
            </a:br>
            <a:r>
              <a:rPr lang="en-US" altLang="zh-TW" sz="2400" i="1" dirty="0">
                <a:ea typeface="新細明體" pitchFamily="18" charset="-120"/>
              </a:rPr>
              <a:t/>
            </a:r>
            <a:br>
              <a:rPr lang="en-US" altLang="zh-TW" sz="2400" i="1" dirty="0">
                <a:ea typeface="新細明體" pitchFamily="18" charset="-120"/>
              </a:rPr>
            </a:br>
            <a:endParaRPr lang="ru-RU" altLang="zh-TW" sz="2400" dirty="0" smtClean="0"/>
          </a:p>
          <a:p>
            <a:r>
              <a:rPr lang="en-US" altLang="zh-TW" sz="2400" dirty="0" smtClean="0">
                <a:ea typeface="新細明體" pitchFamily="18" charset="-120"/>
              </a:rPr>
              <a:t>A good (corner) point should have a </a:t>
            </a:r>
            <a:r>
              <a:rPr lang="en-US" altLang="zh-TW" sz="2400" i="1" dirty="0" smtClean="0">
                <a:ea typeface="新細明體" pitchFamily="18" charset="-120"/>
              </a:rPr>
              <a:t>large intensity change</a:t>
            </a:r>
            <a:r>
              <a:rPr lang="en-US" altLang="zh-TW" sz="2400" dirty="0" smtClean="0">
                <a:ea typeface="新細明體" pitchFamily="18" charset="-120"/>
              </a:rPr>
              <a:t> in </a:t>
            </a:r>
            <a:r>
              <a:rPr lang="en-US" altLang="zh-TW" sz="2400" i="1" dirty="0" smtClean="0">
                <a:ea typeface="新細明體" pitchFamily="18" charset="-120"/>
              </a:rPr>
              <a:t>all directions</a:t>
            </a:r>
            <a:r>
              <a:rPr lang="en-US" altLang="zh-TW" sz="2400" dirty="0" smtClean="0">
                <a:ea typeface="新細明體" pitchFamily="18" charset="-120"/>
              </a:rPr>
              <a:t>, i.e. </a:t>
            </a:r>
            <a:r>
              <a:rPr lang="en-US" altLang="zh-TW" sz="2400" i="1" dirty="0" smtClean="0">
                <a:ea typeface="新細明體" pitchFamily="18" charset="-120"/>
              </a:rPr>
              <a:t>R</a:t>
            </a:r>
            <a:r>
              <a:rPr lang="en-US" altLang="zh-TW" sz="2400" dirty="0" smtClean="0">
                <a:ea typeface="新細明體" pitchFamily="18" charset="-120"/>
              </a:rPr>
              <a:t> should be large positive</a:t>
            </a:r>
            <a:endParaRPr lang="en-US" altLang="zh-TW" sz="2800" dirty="0">
              <a:ea typeface="新細明體" pitchFamily="18" charset="-120"/>
            </a:endParaRPr>
          </a:p>
        </p:txBody>
      </p:sp>
      <p:graphicFrame>
        <p:nvGraphicFramePr>
          <p:cNvPr id="67482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8191551"/>
              </p:ext>
            </p:extLst>
          </p:nvPr>
        </p:nvGraphicFramePr>
        <p:xfrm>
          <a:off x="2743200" y="2209800"/>
          <a:ext cx="3346450" cy="1169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4932" name="方程式" r:id="rId4" imgW="1307880" imgH="457200" progId="Equation.3">
                  <p:embed/>
                </p:oleObj>
              </mc:Choice>
              <mc:Fallback>
                <p:oleObj name="方程式" r:id="rId4" imgW="1307880" imgH="457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2209800"/>
                        <a:ext cx="3346450" cy="1169987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482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694008"/>
              </p:ext>
            </p:extLst>
          </p:nvPr>
        </p:nvGraphicFramePr>
        <p:xfrm>
          <a:off x="2819400" y="4260850"/>
          <a:ext cx="3379787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4933" name="方程式" r:id="rId6" imgW="1320480" imgH="241200" progId="Equation.3">
                  <p:embed/>
                </p:oleObj>
              </mc:Choice>
              <mc:Fallback>
                <p:oleObj name="方程式" r:id="rId6" imgW="1320480" imgH="241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4260850"/>
                        <a:ext cx="3379787" cy="61595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5A5C1D9C-0992-472C-95B0-DE968318B4AE}" type="slidenum">
              <a:rPr lang="en-US">
                <a:solidFill>
                  <a:srgbClr val="A50021"/>
                </a:solidFill>
              </a:rPr>
              <a:pPr/>
              <a:t>49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67686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Now we know where features are</a:t>
            </a:r>
          </a:p>
        </p:txBody>
      </p:sp>
      <p:sp>
        <p:nvSpPr>
          <p:cNvPr id="6768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371600"/>
            <a:ext cx="8229600" cy="2217738"/>
          </a:xfrm>
        </p:spPr>
        <p:txBody>
          <a:bodyPr/>
          <a:lstStyle/>
          <a:p>
            <a:r>
              <a:rPr lang="en-US" altLang="zh-TW" sz="2800" dirty="0">
                <a:ea typeface="新細明體" pitchFamily="18" charset="-120"/>
              </a:rPr>
              <a:t>But, how to match them?</a:t>
            </a:r>
          </a:p>
          <a:p>
            <a:r>
              <a:rPr lang="en-US" altLang="zh-TW" sz="2800" dirty="0">
                <a:ea typeface="新細明體" pitchFamily="18" charset="-120"/>
              </a:rPr>
              <a:t>What is the descriptor for a feature? The simplest solution is the intensities of its spatial neighbors. This might not be robust to brightness change or small shift/rotation. </a:t>
            </a:r>
          </a:p>
        </p:txBody>
      </p:sp>
      <p:grpSp>
        <p:nvGrpSpPr>
          <p:cNvPr id="676868" name="Group 4"/>
          <p:cNvGrpSpPr>
            <a:grpSpLocks/>
          </p:cNvGrpSpPr>
          <p:nvPr/>
        </p:nvGrpSpPr>
        <p:grpSpPr bwMode="auto">
          <a:xfrm>
            <a:off x="3348038" y="3357563"/>
            <a:ext cx="2159000" cy="2159000"/>
            <a:chOff x="453" y="2267"/>
            <a:chExt cx="1360" cy="1360"/>
          </a:xfrm>
        </p:grpSpPr>
        <p:sp>
          <p:nvSpPr>
            <p:cNvPr id="676869" name="Rectangle 5"/>
            <p:cNvSpPr>
              <a:spLocks noChangeArrowheads="1"/>
            </p:cNvSpPr>
            <p:nvPr/>
          </p:nvSpPr>
          <p:spPr bwMode="auto">
            <a:xfrm>
              <a:off x="453" y="2267"/>
              <a:ext cx="453" cy="453"/>
            </a:xfrm>
            <a:prstGeom prst="rect">
              <a:avLst/>
            </a:prstGeom>
            <a:solidFill>
              <a:schemeClr val="bg2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76870" name="Rectangle 6"/>
            <p:cNvSpPr>
              <a:spLocks noChangeArrowheads="1"/>
            </p:cNvSpPr>
            <p:nvPr/>
          </p:nvSpPr>
          <p:spPr bwMode="auto">
            <a:xfrm>
              <a:off x="906" y="2267"/>
              <a:ext cx="454" cy="454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76871" name="Rectangle 7"/>
            <p:cNvSpPr>
              <a:spLocks noChangeArrowheads="1"/>
            </p:cNvSpPr>
            <p:nvPr/>
          </p:nvSpPr>
          <p:spPr bwMode="auto">
            <a:xfrm>
              <a:off x="1360" y="2267"/>
              <a:ext cx="453" cy="453"/>
            </a:xfrm>
            <a:prstGeom prst="rect">
              <a:avLst/>
            </a:prstGeom>
            <a:solidFill>
              <a:srgbClr val="969696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76872" name="Rectangle 8"/>
            <p:cNvSpPr>
              <a:spLocks noChangeArrowheads="1"/>
            </p:cNvSpPr>
            <p:nvPr/>
          </p:nvSpPr>
          <p:spPr bwMode="auto">
            <a:xfrm>
              <a:off x="453" y="2720"/>
              <a:ext cx="453" cy="454"/>
            </a:xfrm>
            <a:prstGeom prst="rect">
              <a:avLst/>
            </a:prstGeom>
            <a:solidFill>
              <a:srgbClr val="1C1C1C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76873" name="Rectangle 9"/>
            <p:cNvSpPr>
              <a:spLocks noChangeArrowheads="1"/>
            </p:cNvSpPr>
            <p:nvPr/>
          </p:nvSpPr>
          <p:spPr bwMode="auto">
            <a:xfrm>
              <a:off x="906" y="2720"/>
              <a:ext cx="454" cy="454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76874" name="Rectangle 10"/>
            <p:cNvSpPr>
              <a:spLocks noChangeArrowheads="1"/>
            </p:cNvSpPr>
            <p:nvPr/>
          </p:nvSpPr>
          <p:spPr bwMode="auto">
            <a:xfrm>
              <a:off x="1360" y="2720"/>
              <a:ext cx="453" cy="453"/>
            </a:xfrm>
            <a:prstGeom prst="rect">
              <a:avLst/>
            </a:prstGeom>
            <a:solidFill>
              <a:srgbClr val="80808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76875" name="Rectangle 11"/>
            <p:cNvSpPr>
              <a:spLocks noChangeArrowheads="1"/>
            </p:cNvSpPr>
            <p:nvPr/>
          </p:nvSpPr>
          <p:spPr bwMode="auto">
            <a:xfrm>
              <a:off x="453" y="3173"/>
              <a:ext cx="453" cy="453"/>
            </a:xfrm>
            <a:prstGeom prst="rect">
              <a:avLst/>
            </a:prstGeom>
            <a:solidFill>
              <a:schemeClr val="bg2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76876" name="Rectangle 12"/>
            <p:cNvSpPr>
              <a:spLocks noChangeArrowheads="1"/>
            </p:cNvSpPr>
            <p:nvPr/>
          </p:nvSpPr>
          <p:spPr bwMode="auto">
            <a:xfrm>
              <a:off x="906" y="3173"/>
              <a:ext cx="454" cy="454"/>
            </a:xfrm>
            <a:prstGeom prst="rect">
              <a:avLst/>
            </a:prstGeom>
            <a:solidFill>
              <a:srgbClr val="777777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76877" name="Rectangle 13"/>
            <p:cNvSpPr>
              <a:spLocks noChangeArrowheads="1"/>
            </p:cNvSpPr>
            <p:nvPr/>
          </p:nvSpPr>
          <p:spPr bwMode="auto">
            <a:xfrm>
              <a:off x="1360" y="3173"/>
              <a:ext cx="453" cy="453"/>
            </a:xfrm>
            <a:prstGeom prst="rect">
              <a:avLst/>
            </a:prstGeom>
            <a:solidFill>
              <a:srgbClr val="C0C0C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</p:grpSp>
      <p:sp>
        <p:nvSpPr>
          <p:cNvPr id="895001" name="Text Box 25"/>
          <p:cNvSpPr txBox="1">
            <a:spLocks noChangeArrowheads="1"/>
          </p:cNvSpPr>
          <p:nvPr/>
        </p:nvSpPr>
        <p:spPr bwMode="auto">
          <a:xfrm>
            <a:off x="827088" y="5591175"/>
            <a:ext cx="438150" cy="1006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TW" sz="6000">
                <a:ea typeface="新細明體" pitchFamily="18" charset="-120"/>
              </a:rPr>
              <a:t>(</a:t>
            </a:r>
          </a:p>
        </p:txBody>
      </p:sp>
      <p:sp>
        <p:nvSpPr>
          <p:cNvPr id="895002" name="Text Box 26"/>
          <p:cNvSpPr txBox="1">
            <a:spLocks noChangeArrowheads="1"/>
          </p:cNvSpPr>
          <p:nvPr/>
        </p:nvSpPr>
        <p:spPr bwMode="auto">
          <a:xfrm>
            <a:off x="7740650" y="5589588"/>
            <a:ext cx="438150" cy="1006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TW" sz="6000">
                <a:ea typeface="新細明體" pitchFamily="18" charset="-120"/>
              </a:rPr>
              <a:t>)</a:t>
            </a:r>
          </a:p>
        </p:txBody>
      </p:sp>
      <p:sp>
        <p:nvSpPr>
          <p:cNvPr id="27" name="文字方塊 26"/>
          <p:cNvSpPr txBox="1">
            <a:spLocks noChangeArrowheads="1"/>
          </p:cNvSpPr>
          <p:nvPr/>
        </p:nvSpPr>
        <p:spPr bwMode="auto">
          <a:xfrm>
            <a:off x="3500438" y="3429000"/>
            <a:ext cx="3635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TW" sz="2800" b="1">
                <a:solidFill>
                  <a:srgbClr val="FF0000"/>
                </a:solidFill>
                <a:ea typeface="新細明體" pitchFamily="18" charset="-120"/>
                <a:cs typeface="Times New Roman" pitchFamily="18" charset="0"/>
              </a:rPr>
              <a:t>1</a:t>
            </a:r>
            <a:endParaRPr lang="zh-TW" altLang="en-US" sz="2800" b="1">
              <a:solidFill>
                <a:srgbClr val="FF0000"/>
              </a:solidFill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28" name="文字方塊 27"/>
          <p:cNvSpPr txBox="1">
            <a:spLocks noChangeArrowheads="1"/>
          </p:cNvSpPr>
          <p:nvPr/>
        </p:nvSpPr>
        <p:spPr bwMode="auto">
          <a:xfrm>
            <a:off x="4214813" y="3429000"/>
            <a:ext cx="3635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TW" sz="2800" b="1">
                <a:solidFill>
                  <a:srgbClr val="FF0000"/>
                </a:solidFill>
                <a:ea typeface="新細明體" pitchFamily="18" charset="-120"/>
                <a:cs typeface="Times New Roman" pitchFamily="18" charset="0"/>
              </a:rPr>
              <a:t>2</a:t>
            </a:r>
            <a:endParaRPr lang="zh-TW" altLang="en-US" sz="2800" b="1">
              <a:solidFill>
                <a:srgbClr val="FF0000"/>
              </a:solidFill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29" name="文字方塊 28"/>
          <p:cNvSpPr txBox="1">
            <a:spLocks noChangeArrowheads="1"/>
          </p:cNvSpPr>
          <p:nvPr/>
        </p:nvSpPr>
        <p:spPr bwMode="auto">
          <a:xfrm>
            <a:off x="4994275" y="3429000"/>
            <a:ext cx="3635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TW" sz="2800" b="1">
                <a:solidFill>
                  <a:srgbClr val="FF0000"/>
                </a:solidFill>
                <a:ea typeface="新細明體" pitchFamily="18" charset="-120"/>
                <a:cs typeface="Times New Roman" pitchFamily="18" charset="0"/>
              </a:rPr>
              <a:t>3</a:t>
            </a:r>
            <a:endParaRPr lang="zh-TW" altLang="en-US" sz="2800" b="1">
              <a:solidFill>
                <a:srgbClr val="FF0000"/>
              </a:solidFill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30" name="文字方塊 29"/>
          <p:cNvSpPr txBox="1">
            <a:spLocks noChangeArrowheads="1"/>
          </p:cNvSpPr>
          <p:nvPr/>
        </p:nvSpPr>
        <p:spPr bwMode="auto">
          <a:xfrm>
            <a:off x="3500438" y="4143375"/>
            <a:ext cx="3635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TW" sz="2800" b="1">
                <a:solidFill>
                  <a:srgbClr val="FF0000"/>
                </a:solidFill>
                <a:ea typeface="新細明體" pitchFamily="18" charset="-120"/>
                <a:cs typeface="Times New Roman" pitchFamily="18" charset="0"/>
              </a:rPr>
              <a:t>4</a:t>
            </a:r>
            <a:endParaRPr lang="zh-TW" altLang="en-US" sz="2800" b="1">
              <a:solidFill>
                <a:srgbClr val="FF0000"/>
              </a:solidFill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31" name="文字方塊 30"/>
          <p:cNvSpPr txBox="1">
            <a:spLocks noChangeArrowheads="1"/>
          </p:cNvSpPr>
          <p:nvPr/>
        </p:nvSpPr>
        <p:spPr bwMode="auto">
          <a:xfrm>
            <a:off x="4214813" y="4143375"/>
            <a:ext cx="3635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TW" sz="2800" b="1">
                <a:solidFill>
                  <a:srgbClr val="FF0000"/>
                </a:solidFill>
                <a:ea typeface="新細明體" pitchFamily="18" charset="-120"/>
                <a:cs typeface="Times New Roman" pitchFamily="18" charset="0"/>
              </a:rPr>
              <a:t>5</a:t>
            </a:r>
            <a:endParaRPr lang="zh-TW" altLang="en-US" sz="2800" b="1">
              <a:solidFill>
                <a:srgbClr val="FF0000"/>
              </a:solidFill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32" name="文字方塊 31"/>
          <p:cNvSpPr txBox="1">
            <a:spLocks noChangeArrowheads="1"/>
          </p:cNvSpPr>
          <p:nvPr/>
        </p:nvSpPr>
        <p:spPr bwMode="auto">
          <a:xfrm>
            <a:off x="4994275" y="4143375"/>
            <a:ext cx="3635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TW" sz="2800" b="1">
                <a:solidFill>
                  <a:srgbClr val="FF0000"/>
                </a:solidFill>
                <a:ea typeface="新細明體" pitchFamily="18" charset="-120"/>
                <a:cs typeface="Times New Roman" pitchFamily="18" charset="0"/>
              </a:rPr>
              <a:t>6</a:t>
            </a:r>
            <a:endParaRPr lang="zh-TW" altLang="en-US" sz="2800" b="1">
              <a:solidFill>
                <a:srgbClr val="FF0000"/>
              </a:solidFill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33" name="文字方塊 32"/>
          <p:cNvSpPr txBox="1">
            <a:spLocks noChangeArrowheads="1"/>
          </p:cNvSpPr>
          <p:nvPr/>
        </p:nvSpPr>
        <p:spPr bwMode="auto">
          <a:xfrm>
            <a:off x="3500438" y="4905375"/>
            <a:ext cx="3635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TW" sz="2800" b="1">
                <a:solidFill>
                  <a:srgbClr val="FF0000"/>
                </a:solidFill>
                <a:ea typeface="新細明體" pitchFamily="18" charset="-120"/>
                <a:cs typeface="Times New Roman" pitchFamily="18" charset="0"/>
              </a:rPr>
              <a:t>7</a:t>
            </a:r>
            <a:endParaRPr lang="zh-TW" altLang="en-US" sz="2800" b="1">
              <a:solidFill>
                <a:srgbClr val="FF0000"/>
              </a:solidFill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34" name="文字方塊 33"/>
          <p:cNvSpPr txBox="1">
            <a:spLocks noChangeArrowheads="1"/>
          </p:cNvSpPr>
          <p:nvPr/>
        </p:nvSpPr>
        <p:spPr bwMode="auto">
          <a:xfrm>
            <a:off x="4214813" y="4905375"/>
            <a:ext cx="3635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TW" sz="2800" b="1">
                <a:solidFill>
                  <a:srgbClr val="FF0000"/>
                </a:solidFill>
                <a:ea typeface="新細明體" pitchFamily="18" charset="-120"/>
                <a:cs typeface="Times New Roman" pitchFamily="18" charset="0"/>
              </a:rPr>
              <a:t>8</a:t>
            </a:r>
            <a:endParaRPr lang="zh-TW" altLang="en-US" sz="2800" b="1">
              <a:solidFill>
                <a:srgbClr val="FF0000"/>
              </a:solidFill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35" name="文字方塊 34"/>
          <p:cNvSpPr txBox="1">
            <a:spLocks noChangeArrowheads="1"/>
          </p:cNvSpPr>
          <p:nvPr/>
        </p:nvSpPr>
        <p:spPr bwMode="auto">
          <a:xfrm>
            <a:off x="4994275" y="4905375"/>
            <a:ext cx="3635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TW" sz="2800" b="1">
                <a:solidFill>
                  <a:srgbClr val="FF0000"/>
                </a:solidFill>
                <a:ea typeface="新細明體" pitchFamily="18" charset="-120"/>
                <a:cs typeface="Times New Roman" pitchFamily="18" charset="0"/>
              </a:rPr>
              <a:t>9</a:t>
            </a:r>
            <a:endParaRPr lang="zh-TW" altLang="en-US" sz="2800" b="1">
              <a:solidFill>
                <a:srgbClr val="FF0000"/>
              </a:solidFill>
              <a:ea typeface="新細明體" pitchFamily="18" charset="-120"/>
              <a:cs typeface="Times New Roman" pitchFamily="18" charset="0"/>
            </a:endParaRPr>
          </a:p>
        </p:txBody>
      </p:sp>
      <p:grpSp>
        <p:nvGrpSpPr>
          <p:cNvPr id="3" name="群組 44"/>
          <p:cNvGrpSpPr>
            <a:grpSpLocks/>
          </p:cNvGrpSpPr>
          <p:nvPr/>
        </p:nvGrpSpPr>
        <p:grpSpPr bwMode="auto">
          <a:xfrm>
            <a:off x="1258888" y="5805488"/>
            <a:ext cx="719137" cy="719137"/>
            <a:chOff x="1258888" y="5805488"/>
            <a:chExt cx="719138" cy="719138"/>
          </a:xfrm>
        </p:grpSpPr>
        <p:sp>
          <p:nvSpPr>
            <p:cNvPr id="676890" name="Rectangle 16"/>
            <p:cNvSpPr>
              <a:spLocks noChangeArrowheads="1"/>
            </p:cNvSpPr>
            <p:nvPr/>
          </p:nvSpPr>
          <p:spPr bwMode="auto">
            <a:xfrm>
              <a:off x="1258888" y="5805488"/>
              <a:ext cx="719138" cy="719138"/>
            </a:xfrm>
            <a:prstGeom prst="rect">
              <a:avLst/>
            </a:prstGeom>
            <a:solidFill>
              <a:schemeClr val="bg2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76891" name="文字方塊 35"/>
            <p:cNvSpPr txBox="1">
              <a:spLocks noChangeArrowheads="1"/>
            </p:cNvSpPr>
            <p:nvPr/>
          </p:nvSpPr>
          <p:spPr bwMode="auto">
            <a:xfrm>
              <a:off x="1428728" y="5929330"/>
              <a:ext cx="364203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TW" sz="2800" b="1">
                  <a:solidFill>
                    <a:srgbClr val="FF0000"/>
                  </a:solidFill>
                  <a:ea typeface="新細明體" pitchFamily="18" charset="-120"/>
                  <a:cs typeface="Times New Roman" pitchFamily="18" charset="0"/>
                </a:rPr>
                <a:t>1</a:t>
              </a:r>
              <a:endParaRPr lang="zh-TW" altLang="en-US" sz="2800" b="1">
                <a:solidFill>
                  <a:srgbClr val="FF0000"/>
                </a:solidFill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4" name="群組 45"/>
          <p:cNvGrpSpPr>
            <a:grpSpLocks/>
          </p:cNvGrpSpPr>
          <p:nvPr/>
        </p:nvGrpSpPr>
        <p:grpSpPr bwMode="auto">
          <a:xfrm>
            <a:off x="1979613" y="5805488"/>
            <a:ext cx="720725" cy="720725"/>
            <a:chOff x="1979613" y="5805488"/>
            <a:chExt cx="720725" cy="720725"/>
          </a:xfrm>
        </p:grpSpPr>
        <p:sp>
          <p:nvSpPr>
            <p:cNvPr id="676893" name="Rectangle 17"/>
            <p:cNvSpPr>
              <a:spLocks noChangeArrowheads="1"/>
            </p:cNvSpPr>
            <p:nvPr/>
          </p:nvSpPr>
          <p:spPr bwMode="auto">
            <a:xfrm>
              <a:off x="1979613" y="5805488"/>
              <a:ext cx="720725" cy="720725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76894" name="文字方塊 36"/>
            <p:cNvSpPr txBox="1">
              <a:spLocks noChangeArrowheads="1"/>
            </p:cNvSpPr>
            <p:nvPr/>
          </p:nvSpPr>
          <p:spPr bwMode="auto">
            <a:xfrm>
              <a:off x="2136095" y="5929330"/>
              <a:ext cx="364203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TW" sz="2800" b="1">
                  <a:solidFill>
                    <a:srgbClr val="FF0000"/>
                  </a:solidFill>
                  <a:ea typeface="新細明體" pitchFamily="18" charset="-120"/>
                  <a:cs typeface="Times New Roman" pitchFamily="18" charset="0"/>
                </a:rPr>
                <a:t>2</a:t>
              </a:r>
              <a:endParaRPr lang="zh-TW" altLang="en-US" sz="2800" b="1">
                <a:solidFill>
                  <a:srgbClr val="FF0000"/>
                </a:solidFill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5" name="群組 46"/>
          <p:cNvGrpSpPr>
            <a:grpSpLocks/>
          </p:cNvGrpSpPr>
          <p:nvPr/>
        </p:nvGrpSpPr>
        <p:grpSpPr bwMode="auto">
          <a:xfrm>
            <a:off x="2698750" y="5805488"/>
            <a:ext cx="719138" cy="719137"/>
            <a:chOff x="2698751" y="5805488"/>
            <a:chExt cx="719138" cy="719138"/>
          </a:xfrm>
        </p:grpSpPr>
        <p:sp>
          <p:nvSpPr>
            <p:cNvPr id="676896" name="Rectangle 18"/>
            <p:cNvSpPr>
              <a:spLocks noChangeArrowheads="1"/>
            </p:cNvSpPr>
            <p:nvPr/>
          </p:nvSpPr>
          <p:spPr bwMode="auto">
            <a:xfrm>
              <a:off x="2698751" y="5805488"/>
              <a:ext cx="719138" cy="719138"/>
            </a:xfrm>
            <a:prstGeom prst="rect">
              <a:avLst/>
            </a:prstGeom>
            <a:solidFill>
              <a:srgbClr val="969696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76897" name="文字方塊 37"/>
            <p:cNvSpPr txBox="1">
              <a:spLocks noChangeArrowheads="1"/>
            </p:cNvSpPr>
            <p:nvPr/>
          </p:nvSpPr>
          <p:spPr bwMode="auto">
            <a:xfrm>
              <a:off x="2857488" y="5929330"/>
              <a:ext cx="364203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TW" sz="2800" b="1">
                  <a:solidFill>
                    <a:srgbClr val="FF0000"/>
                  </a:solidFill>
                  <a:ea typeface="新細明體" pitchFamily="18" charset="-120"/>
                  <a:cs typeface="Times New Roman" pitchFamily="18" charset="0"/>
                </a:rPr>
                <a:t>3</a:t>
              </a:r>
              <a:endParaRPr lang="zh-TW" altLang="en-US" sz="2800" b="1">
                <a:solidFill>
                  <a:srgbClr val="FF0000"/>
                </a:solidFill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6" name="群組 47"/>
          <p:cNvGrpSpPr>
            <a:grpSpLocks/>
          </p:cNvGrpSpPr>
          <p:nvPr/>
        </p:nvGrpSpPr>
        <p:grpSpPr bwMode="auto">
          <a:xfrm>
            <a:off x="3419475" y="5805488"/>
            <a:ext cx="719138" cy="720725"/>
            <a:chOff x="3419476" y="5805488"/>
            <a:chExt cx="719138" cy="720725"/>
          </a:xfrm>
        </p:grpSpPr>
        <p:sp>
          <p:nvSpPr>
            <p:cNvPr id="676899" name="Rectangle 19"/>
            <p:cNvSpPr>
              <a:spLocks noChangeArrowheads="1"/>
            </p:cNvSpPr>
            <p:nvPr/>
          </p:nvSpPr>
          <p:spPr bwMode="auto">
            <a:xfrm>
              <a:off x="3419476" y="5805488"/>
              <a:ext cx="719138" cy="720725"/>
            </a:xfrm>
            <a:prstGeom prst="rect">
              <a:avLst/>
            </a:prstGeom>
            <a:solidFill>
              <a:srgbClr val="1C1C1C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76900" name="文字方塊 38"/>
            <p:cNvSpPr txBox="1">
              <a:spLocks noChangeArrowheads="1"/>
            </p:cNvSpPr>
            <p:nvPr/>
          </p:nvSpPr>
          <p:spPr bwMode="auto">
            <a:xfrm>
              <a:off x="3571868" y="5929330"/>
              <a:ext cx="364203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TW" sz="2800" b="1">
                  <a:solidFill>
                    <a:srgbClr val="FF0000"/>
                  </a:solidFill>
                  <a:ea typeface="新細明體" pitchFamily="18" charset="-120"/>
                  <a:cs typeface="Times New Roman" pitchFamily="18" charset="0"/>
                </a:rPr>
                <a:t>4</a:t>
              </a:r>
              <a:endParaRPr lang="zh-TW" altLang="en-US" sz="2800" b="1">
                <a:solidFill>
                  <a:srgbClr val="FF0000"/>
                </a:solidFill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7" name="群組 48"/>
          <p:cNvGrpSpPr>
            <a:grpSpLocks/>
          </p:cNvGrpSpPr>
          <p:nvPr/>
        </p:nvGrpSpPr>
        <p:grpSpPr bwMode="auto">
          <a:xfrm>
            <a:off x="4140200" y="5805488"/>
            <a:ext cx="720725" cy="720725"/>
            <a:chOff x="4140201" y="5805488"/>
            <a:chExt cx="720725" cy="720725"/>
          </a:xfrm>
        </p:grpSpPr>
        <p:sp>
          <p:nvSpPr>
            <p:cNvPr id="676902" name="Rectangle 20"/>
            <p:cNvSpPr>
              <a:spLocks noChangeArrowheads="1"/>
            </p:cNvSpPr>
            <p:nvPr/>
          </p:nvSpPr>
          <p:spPr bwMode="auto">
            <a:xfrm>
              <a:off x="4140201" y="5805488"/>
              <a:ext cx="720725" cy="720725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76903" name="文字方塊 39"/>
            <p:cNvSpPr txBox="1">
              <a:spLocks noChangeArrowheads="1"/>
            </p:cNvSpPr>
            <p:nvPr/>
          </p:nvSpPr>
          <p:spPr bwMode="auto">
            <a:xfrm>
              <a:off x="4286248" y="5929330"/>
              <a:ext cx="364203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TW" sz="2800" b="1">
                  <a:solidFill>
                    <a:srgbClr val="FF0000"/>
                  </a:solidFill>
                  <a:ea typeface="新細明體" pitchFamily="18" charset="-120"/>
                  <a:cs typeface="Times New Roman" pitchFamily="18" charset="0"/>
                </a:rPr>
                <a:t>5</a:t>
              </a:r>
              <a:endParaRPr lang="zh-TW" altLang="en-US" sz="2800" b="1">
                <a:solidFill>
                  <a:srgbClr val="FF0000"/>
                </a:solidFill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8" name="群組 49"/>
          <p:cNvGrpSpPr>
            <a:grpSpLocks/>
          </p:cNvGrpSpPr>
          <p:nvPr/>
        </p:nvGrpSpPr>
        <p:grpSpPr bwMode="auto">
          <a:xfrm>
            <a:off x="4859338" y="5805488"/>
            <a:ext cx="719137" cy="719137"/>
            <a:chOff x="4859338" y="5805488"/>
            <a:chExt cx="719138" cy="719138"/>
          </a:xfrm>
        </p:grpSpPr>
        <p:sp>
          <p:nvSpPr>
            <p:cNvPr id="676905" name="Rectangle 21"/>
            <p:cNvSpPr>
              <a:spLocks noChangeArrowheads="1"/>
            </p:cNvSpPr>
            <p:nvPr/>
          </p:nvSpPr>
          <p:spPr bwMode="auto">
            <a:xfrm>
              <a:off x="4859338" y="5805488"/>
              <a:ext cx="719138" cy="719138"/>
            </a:xfrm>
            <a:prstGeom prst="rect">
              <a:avLst/>
            </a:prstGeom>
            <a:solidFill>
              <a:srgbClr val="80808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76906" name="文字方塊 40"/>
            <p:cNvSpPr txBox="1">
              <a:spLocks noChangeArrowheads="1"/>
            </p:cNvSpPr>
            <p:nvPr/>
          </p:nvSpPr>
          <p:spPr bwMode="auto">
            <a:xfrm>
              <a:off x="5065053" y="5929330"/>
              <a:ext cx="364203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TW" sz="2800" b="1">
                  <a:solidFill>
                    <a:srgbClr val="FF0000"/>
                  </a:solidFill>
                  <a:ea typeface="新細明體" pitchFamily="18" charset="-120"/>
                  <a:cs typeface="Times New Roman" pitchFamily="18" charset="0"/>
                </a:rPr>
                <a:t>6</a:t>
              </a:r>
              <a:endParaRPr lang="zh-TW" altLang="en-US" sz="2800" b="1">
                <a:solidFill>
                  <a:srgbClr val="FF0000"/>
                </a:solidFill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9" name="群組 50"/>
          <p:cNvGrpSpPr>
            <a:grpSpLocks/>
          </p:cNvGrpSpPr>
          <p:nvPr/>
        </p:nvGrpSpPr>
        <p:grpSpPr bwMode="auto">
          <a:xfrm>
            <a:off x="5580063" y="5805488"/>
            <a:ext cx="719137" cy="719137"/>
            <a:chOff x="5580063" y="5805488"/>
            <a:chExt cx="719138" cy="719138"/>
          </a:xfrm>
        </p:grpSpPr>
        <p:sp>
          <p:nvSpPr>
            <p:cNvPr id="676908" name="Rectangle 22"/>
            <p:cNvSpPr>
              <a:spLocks noChangeArrowheads="1"/>
            </p:cNvSpPr>
            <p:nvPr/>
          </p:nvSpPr>
          <p:spPr bwMode="auto">
            <a:xfrm>
              <a:off x="5580063" y="5805488"/>
              <a:ext cx="719138" cy="719138"/>
            </a:xfrm>
            <a:prstGeom prst="rect">
              <a:avLst/>
            </a:prstGeom>
            <a:solidFill>
              <a:schemeClr val="bg2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76909" name="文字方塊 41"/>
            <p:cNvSpPr txBox="1">
              <a:spLocks noChangeArrowheads="1"/>
            </p:cNvSpPr>
            <p:nvPr/>
          </p:nvSpPr>
          <p:spPr bwMode="auto">
            <a:xfrm>
              <a:off x="5779433" y="5929330"/>
              <a:ext cx="364203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TW" sz="2800" b="1">
                  <a:solidFill>
                    <a:srgbClr val="FF0000"/>
                  </a:solidFill>
                  <a:ea typeface="新細明體" pitchFamily="18" charset="-120"/>
                  <a:cs typeface="Times New Roman" pitchFamily="18" charset="0"/>
                </a:rPr>
                <a:t>7</a:t>
              </a:r>
              <a:endParaRPr lang="zh-TW" altLang="en-US" sz="2800" b="1">
                <a:solidFill>
                  <a:srgbClr val="FF0000"/>
                </a:solidFill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10" name="群組 51"/>
          <p:cNvGrpSpPr>
            <a:grpSpLocks/>
          </p:cNvGrpSpPr>
          <p:nvPr/>
        </p:nvGrpSpPr>
        <p:grpSpPr bwMode="auto">
          <a:xfrm>
            <a:off x="6299200" y="5805488"/>
            <a:ext cx="720725" cy="720725"/>
            <a:chOff x="6299201" y="5805488"/>
            <a:chExt cx="720725" cy="720725"/>
          </a:xfrm>
        </p:grpSpPr>
        <p:sp>
          <p:nvSpPr>
            <p:cNvPr id="676911" name="Rectangle 23"/>
            <p:cNvSpPr>
              <a:spLocks noChangeArrowheads="1"/>
            </p:cNvSpPr>
            <p:nvPr/>
          </p:nvSpPr>
          <p:spPr bwMode="auto">
            <a:xfrm>
              <a:off x="6299201" y="5805488"/>
              <a:ext cx="720725" cy="720725"/>
            </a:xfrm>
            <a:prstGeom prst="rect">
              <a:avLst/>
            </a:prstGeom>
            <a:solidFill>
              <a:srgbClr val="777777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76912" name="文字方塊 42"/>
            <p:cNvSpPr txBox="1">
              <a:spLocks noChangeArrowheads="1"/>
            </p:cNvSpPr>
            <p:nvPr/>
          </p:nvSpPr>
          <p:spPr bwMode="auto">
            <a:xfrm>
              <a:off x="6493813" y="5929330"/>
              <a:ext cx="364203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TW" sz="2800" b="1">
                  <a:solidFill>
                    <a:srgbClr val="FF0000"/>
                  </a:solidFill>
                  <a:ea typeface="新細明體" pitchFamily="18" charset="-120"/>
                  <a:cs typeface="Times New Roman" pitchFamily="18" charset="0"/>
                </a:rPr>
                <a:t>8</a:t>
              </a:r>
              <a:endParaRPr lang="zh-TW" altLang="en-US" sz="2800" b="1">
                <a:solidFill>
                  <a:srgbClr val="FF0000"/>
                </a:solidFill>
                <a:ea typeface="新細明體" pitchFamily="18" charset="-120"/>
                <a:cs typeface="Times New Roman" pitchFamily="18" charset="0"/>
              </a:endParaRPr>
            </a:p>
          </p:txBody>
        </p:sp>
      </p:grpSp>
      <p:grpSp>
        <p:nvGrpSpPr>
          <p:cNvPr id="11" name="群組 52"/>
          <p:cNvGrpSpPr>
            <a:grpSpLocks/>
          </p:cNvGrpSpPr>
          <p:nvPr/>
        </p:nvGrpSpPr>
        <p:grpSpPr bwMode="auto">
          <a:xfrm>
            <a:off x="7019925" y="5805488"/>
            <a:ext cx="719138" cy="719137"/>
            <a:chOff x="7019926" y="5805488"/>
            <a:chExt cx="719138" cy="719138"/>
          </a:xfrm>
        </p:grpSpPr>
        <p:sp>
          <p:nvSpPr>
            <p:cNvPr id="676914" name="Rectangle 24"/>
            <p:cNvSpPr>
              <a:spLocks noChangeArrowheads="1"/>
            </p:cNvSpPr>
            <p:nvPr/>
          </p:nvSpPr>
          <p:spPr bwMode="auto">
            <a:xfrm>
              <a:off x="7019926" y="5805488"/>
              <a:ext cx="719138" cy="719138"/>
            </a:xfrm>
            <a:prstGeom prst="rect">
              <a:avLst/>
            </a:prstGeom>
            <a:solidFill>
              <a:srgbClr val="C0C0C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76915" name="文字方塊 43"/>
            <p:cNvSpPr txBox="1">
              <a:spLocks noChangeArrowheads="1"/>
            </p:cNvSpPr>
            <p:nvPr/>
          </p:nvSpPr>
          <p:spPr bwMode="auto">
            <a:xfrm>
              <a:off x="7208193" y="5929330"/>
              <a:ext cx="364203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TW" sz="2800" b="1">
                  <a:solidFill>
                    <a:srgbClr val="FF0000"/>
                  </a:solidFill>
                  <a:ea typeface="新細明體" pitchFamily="18" charset="-120"/>
                  <a:cs typeface="Times New Roman" pitchFamily="18" charset="0"/>
                </a:rPr>
                <a:t>9</a:t>
              </a:r>
              <a:endParaRPr lang="zh-TW" altLang="en-US" sz="2800" b="1">
                <a:solidFill>
                  <a:srgbClr val="FF0000"/>
                </a:solidFill>
                <a:ea typeface="新細明體" pitchFamily="18" charset="-120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95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95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5001" grpId="0"/>
      <p:bldP spid="895002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F9C3BE6F-D4B5-4A17-9826-6638D2113849}" type="slidenum">
              <a:rPr lang="en-US">
                <a:solidFill>
                  <a:srgbClr val="A50021"/>
                </a:solidFill>
              </a:rPr>
              <a:pPr/>
              <a:t>5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59801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Feature: Tasks</a:t>
            </a:r>
          </a:p>
        </p:txBody>
      </p:sp>
      <p:sp>
        <p:nvSpPr>
          <p:cNvPr id="59801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TW" b="1">
                <a:ea typeface="新細明體" pitchFamily="18" charset="-120"/>
              </a:rPr>
              <a:t>Feature detection </a:t>
            </a:r>
            <a:r>
              <a:rPr lang="en-US" altLang="zh-TW">
                <a:ea typeface="新細明體" pitchFamily="18" charset="-120"/>
              </a:rPr>
              <a:t>locates where they are</a:t>
            </a:r>
          </a:p>
          <a:p>
            <a:r>
              <a:rPr lang="en-US" altLang="zh-TW" b="1">
                <a:ea typeface="新細明體" pitchFamily="18" charset="-120"/>
              </a:rPr>
              <a:t>Feature description </a:t>
            </a:r>
            <a:r>
              <a:rPr lang="en-US" altLang="zh-TW">
                <a:ea typeface="新細明體" pitchFamily="18" charset="-120"/>
              </a:rPr>
              <a:t>describes what they are</a:t>
            </a:r>
          </a:p>
          <a:p>
            <a:r>
              <a:rPr lang="en-US" altLang="zh-TW" b="1">
                <a:ea typeface="新細明體" pitchFamily="18" charset="-120"/>
              </a:rPr>
              <a:t>Feature matching </a:t>
            </a:r>
            <a:r>
              <a:rPr lang="en-US" altLang="zh-TW">
                <a:ea typeface="新細明體" pitchFamily="18" charset="-120"/>
              </a:rPr>
              <a:t>decides whether two are the same one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07E2D89B-2D99-448D-84F5-B8001BE4C926}" type="slidenum">
              <a:rPr lang="en-US">
                <a:solidFill>
                  <a:srgbClr val="A50021"/>
                </a:solidFill>
              </a:rPr>
              <a:pPr/>
              <a:t>50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67891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Harris detector: some properties</a:t>
            </a:r>
            <a:endParaRPr lang="ru-RU" altLang="zh-TW" sz="3200"/>
          </a:p>
        </p:txBody>
      </p:sp>
      <p:sp>
        <p:nvSpPr>
          <p:cNvPr id="6789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371600"/>
            <a:ext cx="8229600" cy="6619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sz="2800">
                <a:ea typeface="新細明體" pitchFamily="18" charset="-120"/>
              </a:rPr>
              <a:t>Partial invariance to </a:t>
            </a:r>
            <a:r>
              <a:rPr lang="en-US" altLang="zh-TW" sz="2800" i="1">
                <a:ea typeface="新細明體" pitchFamily="18" charset="-120"/>
              </a:rPr>
              <a:t>affine intensity</a:t>
            </a:r>
            <a:r>
              <a:rPr lang="en-US" altLang="zh-TW" sz="2800">
                <a:ea typeface="新細明體" pitchFamily="18" charset="-120"/>
              </a:rPr>
              <a:t> change</a:t>
            </a:r>
            <a:endParaRPr lang="ru-RU" altLang="zh-TW" sz="2800"/>
          </a:p>
        </p:txBody>
      </p:sp>
      <p:sp>
        <p:nvSpPr>
          <p:cNvPr id="678916" name="Text Box 4"/>
          <p:cNvSpPr txBox="1">
            <a:spLocks noChangeArrowheads="1"/>
          </p:cNvSpPr>
          <p:nvPr/>
        </p:nvSpPr>
        <p:spPr bwMode="auto">
          <a:xfrm>
            <a:off x="1331913" y="1700213"/>
            <a:ext cx="55626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ü"/>
            </a:pPr>
            <a:r>
              <a:rPr lang="he-IL" altLang="zh-TW">
                <a:ea typeface="新細明體" pitchFamily="18" charset="-120"/>
                <a:cs typeface="Times New Roman" pitchFamily="18" charset="0"/>
              </a:rPr>
              <a:t> </a:t>
            </a:r>
            <a:r>
              <a:rPr lang="en-US" altLang="zh-TW">
                <a:latin typeface="Trebuchet MS" pitchFamily="34" charset="0"/>
                <a:ea typeface="新細明體" pitchFamily="18" charset="-120"/>
                <a:cs typeface="Times New Roman" pitchFamily="18" charset="0"/>
              </a:rPr>
              <a:t>Only derivatives are used =&gt; invariance to intensity shift </a:t>
            </a:r>
            <a:r>
              <a:rPr lang="en-US" altLang="zh-TW" i="1">
                <a:latin typeface="Trebuchet MS" pitchFamily="34" charset="0"/>
                <a:ea typeface="新細明體" pitchFamily="18" charset="-120"/>
                <a:cs typeface="Times New Roman" pitchFamily="18" charset="0"/>
              </a:rPr>
              <a:t>I</a:t>
            </a:r>
            <a:r>
              <a:rPr lang="en-US" altLang="zh-TW">
                <a:latin typeface="Trebuchet MS" pitchFamily="34" charset="0"/>
                <a:ea typeface="新細明體" pitchFamily="18" charset="-120"/>
                <a:cs typeface="Times New Roman" pitchFamily="18" charset="0"/>
              </a:rPr>
              <a:t> </a:t>
            </a:r>
            <a:r>
              <a:rPr lang="en-US" altLang="zh-TW">
                <a:latin typeface="Trebuchet MS" pitchFamily="34" charset="0"/>
                <a:ea typeface="新細明體" pitchFamily="18" charset="-120"/>
                <a:cs typeface="Times New Roman" pitchFamily="18" charset="0"/>
                <a:sym typeface="Symbol" pitchFamily="18" charset="2"/>
              </a:rPr>
              <a:t> </a:t>
            </a:r>
            <a:r>
              <a:rPr lang="en-US" altLang="zh-TW" i="1">
                <a:latin typeface="Trebuchet MS" pitchFamily="34" charset="0"/>
                <a:ea typeface="新細明體" pitchFamily="18" charset="-120"/>
                <a:cs typeface="Times New Roman" pitchFamily="18" charset="0"/>
                <a:sym typeface="Symbol" pitchFamily="18" charset="2"/>
              </a:rPr>
              <a:t>I</a:t>
            </a:r>
            <a:r>
              <a:rPr lang="he-IL" altLang="zh-TW" i="1">
                <a:latin typeface="Trebuchet MS" pitchFamily="34" charset="0"/>
                <a:ea typeface="新細明體" pitchFamily="18" charset="-120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TW">
                <a:latin typeface="Trebuchet MS" pitchFamily="34" charset="0"/>
                <a:ea typeface="新細明體" pitchFamily="18" charset="-120"/>
                <a:sym typeface="Symbol" pitchFamily="18" charset="2"/>
              </a:rPr>
              <a:t>+</a:t>
            </a:r>
            <a:r>
              <a:rPr lang="he-IL" altLang="zh-TW">
                <a:latin typeface="Trebuchet MS" pitchFamily="34" charset="0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TW" i="1">
                <a:latin typeface="Trebuchet MS" pitchFamily="34" charset="0"/>
                <a:ea typeface="新細明體" pitchFamily="18" charset="-120"/>
                <a:sym typeface="Symbol" pitchFamily="18" charset="2"/>
              </a:rPr>
              <a:t>b</a:t>
            </a:r>
            <a:endParaRPr lang="ru-RU" altLang="zh-TW" i="1">
              <a:latin typeface="Trebuchet MS" pitchFamily="34" charset="0"/>
              <a:ea typeface="新細明體" pitchFamily="18" charset="-120"/>
            </a:endParaRPr>
          </a:p>
        </p:txBody>
      </p:sp>
      <p:sp>
        <p:nvSpPr>
          <p:cNvPr id="678917" name="Text Box 6"/>
          <p:cNvSpPr txBox="1">
            <a:spLocks noChangeArrowheads="1"/>
          </p:cNvSpPr>
          <p:nvPr/>
        </p:nvSpPr>
        <p:spPr bwMode="auto">
          <a:xfrm>
            <a:off x="1306513" y="2708275"/>
            <a:ext cx="518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ü"/>
            </a:pPr>
            <a:r>
              <a:rPr lang="he-IL" altLang="zh-TW" dirty="0">
                <a:ea typeface="新細明體" pitchFamily="18" charset="-120"/>
                <a:cs typeface="Times New Roman" pitchFamily="18" charset="0"/>
              </a:rPr>
              <a:t> </a:t>
            </a:r>
            <a:r>
              <a:rPr lang="en-US" altLang="zh-TW" dirty="0">
                <a:latin typeface="Trebuchet MS" pitchFamily="34" charset="0"/>
                <a:ea typeface="新細明體" pitchFamily="18" charset="-120"/>
                <a:cs typeface="Times New Roman" pitchFamily="18" charset="0"/>
              </a:rPr>
              <a:t>Intensity scale: </a:t>
            </a:r>
            <a:r>
              <a:rPr lang="en-US" altLang="zh-TW" i="1" dirty="0">
                <a:latin typeface="Trebuchet MS" pitchFamily="34" charset="0"/>
                <a:ea typeface="新細明體" pitchFamily="18" charset="-120"/>
                <a:cs typeface="Times New Roman" pitchFamily="18" charset="0"/>
              </a:rPr>
              <a:t>I </a:t>
            </a:r>
            <a:r>
              <a:rPr lang="en-US" altLang="zh-TW" dirty="0">
                <a:latin typeface="Trebuchet MS" pitchFamily="34" charset="0"/>
                <a:ea typeface="新細明體" pitchFamily="18" charset="-120"/>
                <a:cs typeface="Times New Roman" pitchFamily="18" charset="0"/>
                <a:sym typeface="Symbol" pitchFamily="18" charset="2"/>
              </a:rPr>
              <a:t> </a:t>
            </a:r>
            <a:r>
              <a:rPr lang="en-US" altLang="zh-TW" i="1" dirty="0">
                <a:latin typeface="Trebuchet MS" pitchFamily="34" charset="0"/>
                <a:ea typeface="新細明體" pitchFamily="18" charset="-120"/>
                <a:cs typeface="Times New Roman" pitchFamily="18" charset="0"/>
                <a:sym typeface="Symbol" pitchFamily="18" charset="2"/>
              </a:rPr>
              <a:t>a</a:t>
            </a:r>
            <a:r>
              <a:rPr lang="he-IL" altLang="zh-TW" i="1" dirty="0">
                <a:latin typeface="Trebuchet MS" pitchFamily="34" charset="0"/>
                <a:ea typeface="新細明體" pitchFamily="18" charset="-120"/>
                <a:cs typeface="Times New Roman" pitchFamily="18" charset="0"/>
                <a:sym typeface="Symbol" pitchFamily="18" charset="2"/>
              </a:rPr>
              <a:t> </a:t>
            </a:r>
            <a:r>
              <a:rPr lang="en-US" altLang="zh-TW" i="1" dirty="0">
                <a:latin typeface="Trebuchet MS" pitchFamily="34" charset="0"/>
                <a:ea typeface="新細明體" pitchFamily="18" charset="-120"/>
                <a:sym typeface="Symbol" pitchFamily="18" charset="2"/>
              </a:rPr>
              <a:t>I</a:t>
            </a:r>
            <a:endParaRPr lang="ru-RU" altLang="zh-TW" i="1" dirty="0">
              <a:latin typeface="Trebuchet MS" pitchFamily="34" charset="0"/>
              <a:ea typeface="新細明體" pitchFamily="18" charset="-120"/>
            </a:endParaRPr>
          </a:p>
        </p:txBody>
      </p:sp>
      <p:grpSp>
        <p:nvGrpSpPr>
          <p:cNvPr id="678918" name="Group 31"/>
          <p:cNvGrpSpPr>
            <a:grpSpLocks/>
          </p:cNvGrpSpPr>
          <p:nvPr/>
        </p:nvGrpSpPr>
        <p:grpSpPr bwMode="auto">
          <a:xfrm>
            <a:off x="323850" y="3429000"/>
            <a:ext cx="8289925" cy="2632075"/>
            <a:chOff x="113" y="1941"/>
            <a:chExt cx="5222" cy="1658"/>
          </a:xfrm>
        </p:grpSpPr>
        <p:sp>
          <p:nvSpPr>
            <p:cNvPr id="678919" name="Freeform 7"/>
            <p:cNvSpPr>
              <a:spLocks/>
            </p:cNvSpPr>
            <p:nvPr/>
          </p:nvSpPr>
          <p:spPr bwMode="auto">
            <a:xfrm>
              <a:off x="919" y="2437"/>
              <a:ext cx="1584" cy="752"/>
            </a:xfrm>
            <a:custGeom>
              <a:avLst/>
              <a:gdLst>
                <a:gd name="T0" fmla="*/ 0 w 1584"/>
                <a:gd name="T1" fmla="*/ 752 h 752"/>
                <a:gd name="T2" fmla="*/ 144 w 1584"/>
                <a:gd name="T3" fmla="*/ 224 h 752"/>
                <a:gd name="T4" fmla="*/ 384 w 1584"/>
                <a:gd name="T5" fmla="*/ 416 h 752"/>
                <a:gd name="T6" fmla="*/ 528 w 1584"/>
                <a:gd name="T7" fmla="*/ 32 h 752"/>
                <a:gd name="T8" fmla="*/ 768 w 1584"/>
                <a:gd name="T9" fmla="*/ 608 h 752"/>
                <a:gd name="T10" fmla="*/ 912 w 1584"/>
                <a:gd name="T11" fmla="*/ 464 h 752"/>
                <a:gd name="T12" fmla="*/ 1104 w 1584"/>
                <a:gd name="T13" fmla="*/ 656 h 752"/>
                <a:gd name="T14" fmla="*/ 1248 w 1584"/>
                <a:gd name="T15" fmla="*/ 272 h 752"/>
                <a:gd name="T16" fmla="*/ 1584 w 1584"/>
                <a:gd name="T17" fmla="*/ 656 h 7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84"/>
                <a:gd name="T28" fmla="*/ 0 h 752"/>
                <a:gd name="T29" fmla="*/ 1584 w 1584"/>
                <a:gd name="T30" fmla="*/ 752 h 7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84" h="752">
                  <a:moveTo>
                    <a:pt x="0" y="752"/>
                  </a:moveTo>
                  <a:cubicBezTo>
                    <a:pt x="40" y="516"/>
                    <a:pt x="80" y="280"/>
                    <a:pt x="144" y="224"/>
                  </a:cubicBezTo>
                  <a:cubicBezTo>
                    <a:pt x="208" y="168"/>
                    <a:pt x="320" y="448"/>
                    <a:pt x="384" y="416"/>
                  </a:cubicBezTo>
                  <a:cubicBezTo>
                    <a:pt x="448" y="384"/>
                    <a:pt x="464" y="0"/>
                    <a:pt x="528" y="32"/>
                  </a:cubicBezTo>
                  <a:cubicBezTo>
                    <a:pt x="592" y="64"/>
                    <a:pt x="704" y="536"/>
                    <a:pt x="768" y="608"/>
                  </a:cubicBezTo>
                  <a:cubicBezTo>
                    <a:pt x="832" y="680"/>
                    <a:pt x="856" y="456"/>
                    <a:pt x="912" y="464"/>
                  </a:cubicBezTo>
                  <a:cubicBezTo>
                    <a:pt x="968" y="472"/>
                    <a:pt x="1048" y="688"/>
                    <a:pt x="1104" y="656"/>
                  </a:cubicBezTo>
                  <a:cubicBezTo>
                    <a:pt x="1160" y="624"/>
                    <a:pt x="1168" y="272"/>
                    <a:pt x="1248" y="272"/>
                  </a:cubicBezTo>
                  <a:cubicBezTo>
                    <a:pt x="1328" y="272"/>
                    <a:pt x="1456" y="464"/>
                    <a:pt x="1584" y="65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8920" name="Freeform 8"/>
            <p:cNvSpPr>
              <a:spLocks/>
            </p:cNvSpPr>
            <p:nvPr/>
          </p:nvSpPr>
          <p:spPr bwMode="auto">
            <a:xfrm>
              <a:off x="3451" y="1941"/>
              <a:ext cx="1584" cy="1232"/>
            </a:xfrm>
            <a:custGeom>
              <a:avLst/>
              <a:gdLst>
                <a:gd name="T0" fmla="*/ 0 w 1584"/>
                <a:gd name="T1" fmla="*/ 460499 h 752"/>
                <a:gd name="T2" fmla="*/ 144 w 1584"/>
                <a:gd name="T3" fmla="*/ 137221 h 752"/>
                <a:gd name="T4" fmla="*/ 384 w 1584"/>
                <a:gd name="T5" fmla="*/ 254906 h 752"/>
                <a:gd name="T6" fmla="*/ 528 w 1584"/>
                <a:gd name="T7" fmla="*/ 19414 h 752"/>
                <a:gd name="T8" fmla="*/ 768 w 1584"/>
                <a:gd name="T9" fmla="*/ 372467 h 752"/>
                <a:gd name="T10" fmla="*/ 912 w 1584"/>
                <a:gd name="T11" fmla="*/ 284151 h 752"/>
                <a:gd name="T12" fmla="*/ 1104 w 1584"/>
                <a:gd name="T13" fmla="*/ 401833 h 752"/>
                <a:gd name="T14" fmla="*/ 1248 w 1584"/>
                <a:gd name="T15" fmla="*/ 166911 h 752"/>
                <a:gd name="T16" fmla="*/ 1584 w 1584"/>
                <a:gd name="T17" fmla="*/ 401833 h 7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84"/>
                <a:gd name="T28" fmla="*/ 0 h 752"/>
                <a:gd name="T29" fmla="*/ 1584 w 1584"/>
                <a:gd name="T30" fmla="*/ 752 h 7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84" h="752">
                  <a:moveTo>
                    <a:pt x="0" y="752"/>
                  </a:moveTo>
                  <a:cubicBezTo>
                    <a:pt x="40" y="516"/>
                    <a:pt x="80" y="280"/>
                    <a:pt x="144" y="224"/>
                  </a:cubicBezTo>
                  <a:cubicBezTo>
                    <a:pt x="208" y="168"/>
                    <a:pt x="320" y="448"/>
                    <a:pt x="384" y="416"/>
                  </a:cubicBezTo>
                  <a:cubicBezTo>
                    <a:pt x="448" y="384"/>
                    <a:pt x="464" y="0"/>
                    <a:pt x="528" y="32"/>
                  </a:cubicBezTo>
                  <a:cubicBezTo>
                    <a:pt x="592" y="64"/>
                    <a:pt x="704" y="536"/>
                    <a:pt x="768" y="608"/>
                  </a:cubicBezTo>
                  <a:cubicBezTo>
                    <a:pt x="832" y="680"/>
                    <a:pt x="856" y="456"/>
                    <a:pt x="912" y="464"/>
                  </a:cubicBezTo>
                  <a:cubicBezTo>
                    <a:pt x="968" y="472"/>
                    <a:pt x="1048" y="688"/>
                    <a:pt x="1104" y="656"/>
                  </a:cubicBezTo>
                  <a:cubicBezTo>
                    <a:pt x="1160" y="624"/>
                    <a:pt x="1168" y="272"/>
                    <a:pt x="1248" y="272"/>
                  </a:cubicBezTo>
                  <a:cubicBezTo>
                    <a:pt x="1328" y="272"/>
                    <a:pt x="1456" y="464"/>
                    <a:pt x="1584" y="65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678921" name="Group 9"/>
            <p:cNvGrpSpPr>
              <a:grpSpLocks/>
            </p:cNvGrpSpPr>
            <p:nvPr/>
          </p:nvGrpSpPr>
          <p:grpSpPr bwMode="auto">
            <a:xfrm>
              <a:off x="590" y="2325"/>
              <a:ext cx="2220" cy="1274"/>
              <a:chOff x="583" y="2880"/>
              <a:chExt cx="2220" cy="1274"/>
            </a:xfrm>
          </p:grpSpPr>
          <p:grpSp>
            <p:nvGrpSpPr>
              <p:cNvPr id="678922" name="Group 10"/>
              <p:cNvGrpSpPr>
                <a:grpSpLocks/>
              </p:cNvGrpSpPr>
              <p:nvPr/>
            </p:nvGrpSpPr>
            <p:grpSpPr bwMode="auto">
              <a:xfrm>
                <a:off x="583" y="2880"/>
                <a:ext cx="2220" cy="1274"/>
                <a:chOff x="583" y="2880"/>
                <a:chExt cx="2220" cy="1274"/>
              </a:xfrm>
            </p:grpSpPr>
            <p:sp>
              <p:nvSpPr>
                <p:cNvPr id="678923" name="Line 11"/>
                <p:cNvSpPr>
                  <a:spLocks noChangeShapeType="1"/>
                </p:cNvSpPr>
                <p:nvPr/>
              </p:nvSpPr>
              <p:spPr bwMode="auto">
                <a:xfrm>
                  <a:off x="816" y="3888"/>
                  <a:ext cx="192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78924" name="Line 12"/>
                <p:cNvSpPr>
                  <a:spLocks noChangeShapeType="1"/>
                </p:cNvSpPr>
                <p:nvPr/>
              </p:nvSpPr>
              <p:spPr bwMode="auto">
                <a:xfrm flipV="1">
                  <a:off x="816" y="2976"/>
                  <a:ext cx="0" cy="91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78925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583" y="2880"/>
                  <a:ext cx="233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TW" i="1">
                      <a:ea typeface="新細明體" pitchFamily="18" charset="-120"/>
                      <a:cs typeface="Times New Roman" pitchFamily="18" charset="0"/>
                    </a:rPr>
                    <a:t>R</a:t>
                  </a:r>
                  <a:endParaRPr lang="ru-RU" altLang="zh-TW" i="1">
                    <a:ea typeface="新細明體" pitchFamily="18" charset="-120"/>
                    <a:cs typeface="Times New Roman" pitchFamily="18" charset="0"/>
                  </a:endParaRPr>
                </a:p>
              </p:txBody>
            </p:sp>
            <p:sp>
              <p:nvSpPr>
                <p:cNvPr id="678926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344" y="3866"/>
                  <a:ext cx="1459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TW" i="1">
                      <a:ea typeface="新細明體" pitchFamily="18" charset="-120"/>
                      <a:cs typeface="Times New Roman" pitchFamily="18" charset="0"/>
                    </a:rPr>
                    <a:t>x</a:t>
                  </a:r>
                  <a:r>
                    <a:rPr lang="en-US" altLang="zh-TW">
                      <a:ea typeface="新細明體" pitchFamily="18" charset="-120"/>
                      <a:cs typeface="Times New Roman" pitchFamily="18" charset="0"/>
                    </a:rPr>
                    <a:t> </a:t>
                  </a:r>
                  <a:r>
                    <a:rPr lang="en-US" altLang="zh-TW" sz="2000">
                      <a:ea typeface="新細明體" pitchFamily="18" charset="-120"/>
                      <a:cs typeface="Times New Roman" pitchFamily="18" charset="0"/>
                    </a:rPr>
                    <a:t>(image coordinate)</a:t>
                  </a:r>
                  <a:endParaRPr lang="ru-RU" altLang="zh-TW" sz="2000">
                    <a:ea typeface="新細明體" pitchFamily="18" charset="-120"/>
                    <a:cs typeface="Times New Roman" pitchFamily="18" charset="0"/>
                  </a:endParaRPr>
                </a:p>
              </p:txBody>
            </p:sp>
          </p:grpSp>
          <p:sp>
            <p:nvSpPr>
              <p:cNvPr id="678927" name="Rectangle 15"/>
              <p:cNvSpPr>
                <a:spLocks noChangeArrowheads="1"/>
              </p:cNvSpPr>
              <p:nvPr/>
            </p:nvSpPr>
            <p:spPr bwMode="auto">
              <a:xfrm>
                <a:off x="816" y="3312"/>
                <a:ext cx="1824" cy="576"/>
              </a:xfrm>
              <a:prstGeom prst="rect">
                <a:avLst/>
              </a:prstGeom>
              <a:solidFill>
                <a:srgbClr val="C0C0C0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zh-TW" altLang="en-US" b="1">
                  <a:solidFill>
                    <a:schemeClr val="bg1"/>
                  </a:solidFill>
                  <a:latin typeface="Arial" charset="0"/>
                  <a:ea typeface="新細明體" pitchFamily="18" charset="-120"/>
                </a:endParaRPr>
              </a:p>
            </p:txBody>
          </p:sp>
        </p:grpSp>
        <p:sp>
          <p:nvSpPr>
            <p:cNvPr id="678928" name="Text Box 16"/>
            <p:cNvSpPr txBox="1">
              <a:spLocks noChangeArrowheads="1"/>
            </p:cNvSpPr>
            <p:nvPr/>
          </p:nvSpPr>
          <p:spPr bwMode="auto">
            <a:xfrm>
              <a:off x="113" y="2651"/>
              <a:ext cx="71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000">
                  <a:ea typeface="新細明體" pitchFamily="18" charset="-120"/>
                  <a:cs typeface="Times New Roman" pitchFamily="18" charset="0"/>
                </a:rPr>
                <a:t>threshold</a:t>
              </a:r>
              <a:endParaRPr lang="ru-RU" altLang="zh-TW" sz="2000">
                <a:ea typeface="新細明體" pitchFamily="18" charset="-120"/>
                <a:cs typeface="Times New Roman" pitchFamily="18" charset="0"/>
              </a:endParaRPr>
            </a:p>
          </p:txBody>
        </p:sp>
        <p:grpSp>
          <p:nvGrpSpPr>
            <p:cNvPr id="678929" name="Group 17"/>
            <p:cNvGrpSpPr>
              <a:grpSpLocks/>
            </p:cNvGrpSpPr>
            <p:nvPr/>
          </p:nvGrpSpPr>
          <p:grpSpPr bwMode="auto">
            <a:xfrm>
              <a:off x="3115" y="2325"/>
              <a:ext cx="2220" cy="1274"/>
              <a:chOff x="583" y="2880"/>
              <a:chExt cx="2220" cy="1274"/>
            </a:xfrm>
          </p:grpSpPr>
          <p:grpSp>
            <p:nvGrpSpPr>
              <p:cNvPr id="678930" name="Group 18"/>
              <p:cNvGrpSpPr>
                <a:grpSpLocks/>
              </p:cNvGrpSpPr>
              <p:nvPr/>
            </p:nvGrpSpPr>
            <p:grpSpPr bwMode="auto">
              <a:xfrm>
                <a:off x="583" y="2880"/>
                <a:ext cx="2220" cy="1274"/>
                <a:chOff x="583" y="2880"/>
                <a:chExt cx="2220" cy="1274"/>
              </a:xfrm>
            </p:grpSpPr>
            <p:sp>
              <p:nvSpPr>
                <p:cNvPr id="678931" name="Line 19"/>
                <p:cNvSpPr>
                  <a:spLocks noChangeShapeType="1"/>
                </p:cNvSpPr>
                <p:nvPr/>
              </p:nvSpPr>
              <p:spPr bwMode="auto">
                <a:xfrm>
                  <a:off x="816" y="3888"/>
                  <a:ext cx="192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78932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816" y="2976"/>
                  <a:ext cx="0" cy="91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78933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583" y="2880"/>
                  <a:ext cx="233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TW" i="1">
                      <a:ea typeface="新細明體" pitchFamily="18" charset="-120"/>
                      <a:cs typeface="Times New Roman" pitchFamily="18" charset="0"/>
                    </a:rPr>
                    <a:t>R</a:t>
                  </a:r>
                  <a:endParaRPr lang="ru-RU" altLang="zh-TW" i="1">
                    <a:ea typeface="新細明體" pitchFamily="18" charset="-120"/>
                    <a:cs typeface="Times New Roman" pitchFamily="18" charset="0"/>
                  </a:endParaRPr>
                </a:p>
              </p:txBody>
            </p:sp>
            <p:sp>
              <p:nvSpPr>
                <p:cNvPr id="678934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1344" y="3866"/>
                  <a:ext cx="1459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TW" i="1">
                      <a:ea typeface="新細明體" pitchFamily="18" charset="-120"/>
                      <a:cs typeface="Times New Roman" pitchFamily="18" charset="0"/>
                    </a:rPr>
                    <a:t>x</a:t>
                  </a:r>
                  <a:r>
                    <a:rPr lang="en-US" altLang="zh-TW">
                      <a:ea typeface="新細明體" pitchFamily="18" charset="-120"/>
                      <a:cs typeface="Times New Roman" pitchFamily="18" charset="0"/>
                    </a:rPr>
                    <a:t> </a:t>
                  </a:r>
                  <a:r>
                    <a:rPr lang="en-US" altLang="zh-TW" sz="2000">
                      <a:ea typeface="新細明體" pitchFamily="18" charset="-120"/>
                      <a:cs typeface="Times New Roman" pitchFamily="18" charset="0"/>
                    </a:rPr>
                    <a:t>(image coordinate)</a:t>
                  </a:r>
                  <a:endParaRPr lang="ru-RU" altLang="zh-TW" sz="2000">
                    <a:ea typeface="新細明體" pitchFamily="18" charset="-120"/>
                    <a:cs typeface="Times New Roman" pitchFamily="18" charset="0"/>
                  </a:endParaRPr>
                </a:p>
              </p:txBody>
            </p:sp>
          </p:grpSp>
          <p:sp>
            <p:nvSpPr>
              <p:cNvPr id="678935" name="Rectangle 23"/>
              <p:cNvSpPr>
                <a:spLocks noChangeArrowheads="1"/>
              </p:cNvSpPr>
              <p:nvPr/>
            </p:nvSpPr>
            <p:spPr bwMode="auto">
              <a:xfrm>
                <a:off x="816" y="3312"/>
                <a:ext cx="1824" cy="576"/>
              </a:xfrm>
              <a:prstGeom prst="rect">
                <a:avLst/>
              </a:prstGeom>
              <a:solidFill>
                <a:srgbClr val="C0C0C0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zh-TW" altLang="en-US" b="1">
                  <a:solidFill>
                    <a:schemeClr val="bg1"/>
                  </a:solidFill>
                  <a:latin typeface="Arial" charset="0"/>
                  <a:ea typeface="新細明體" pitchFamily="18" charset="-120"/>
                </a:endParaRPr>
              </a:p>
            </p:txBody>
          </p:sp>
        </p:grpSp>
        <p:sp>
          <p:nvSpPr>
            <p:cNvPr id="678936" name="Oval 24"/>
            <p:cNvSpPr>
              <a:spLocks noChangeArrowheads="1"/>
            </p:cNvSpPr>
            <p:nvPr/>
          </p:nvSpPr>
          <p:spPr bwMode="auto">
            <a:xfrm>
              <a:off x="1054" y="2622"/>
              <a:ext cx="57" cy="47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TW" altLang="zh-TW"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678937" name="Oval 25"/>
            <p:cNvSpPr>
              <a:spLocks noChangeArrowheads="1"/>
            </p:cNvSpPr>
            <p:nvPr/>
          </p:nvSpPr>
          <p:spPr bwMode="auto">
            <a:xfrm>
              <a:off x="1408" y="2439"/>
              <a:ext cx="57" cy="47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TW" altLang="zh-TW"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678938" name="Oval 26"/>
            <p:cNvSpPr>
              <a:spLocks noChangeArrowheads="1"/>
            </p:cNvSpPr>
            <p:nvPr/>
          </p:nvSpPr>
          <p:spPr bwMode="auto">
            <a:xfrm>
              <a:off x="2148" y="2686"/>
              <a:ext cx="57" cy="47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TW" altLang="zh-TW"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678939" name="Oval 27"/>
            <p:cNvSpPr>
              <a:spLocks noChangeArrowheads="1"/>
            </p:cNvSpPr>
            <p:nvPr/>
          </p:nvSpPr>
          <p:spPr bwMode="auto">
            <a:xfrm>
              <a:off x="3599" y="2275"/>
              <a:ext cx="57" cy="47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TW" altLang="zh-TW"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678940" name="Oval 28"/>
            <p:cNvSpPr>
              <a:spLocks noChangeArrowheads="1"/>
            </p:cNvSpPr>
            <p:nvPr/>
          </p:nvSpPr>
          <p:spPr bwMode="auto">
            <a:xfrm>
              <a:off x="3946" y="1973"/>
              <a:ext cx="57" cy="47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TW" altLang="zh-TW"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678941" name="Oval 29"/>
            <p:cNvSpPr>
              <a:spLocks noChangeArrowheads="1"/>
            </p:cNvSpPr>
            <p:nvPr/>
          </p:nvSpPr>
          <p:spPr bwMode="auto">
            <a:xfrm>
              <a:off x="4327" y="2661"/>
              <a:ext cx="57" cy="47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TW" altLang="zh-TW"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678942" name="Oval 30"/>
            <p:cNvSpPr>
              <a:spLocks noChangeArrowheads="1"/>
            </p:cNvSpPr>
            <p:nvPr/>
          </p:nvSpPr>
          <p:spPr bwMode="auto">
            <a:xfrm>
              <a:off x="4678" y="2384"/>
              <a:ext cx="57" cy="47"/>
            </a:xfrm>
            <a:prstGeom prst="ellipse">
              <a:avLst/>
            </a:prstGeom>
            <a:solidFill>
              <a:srgbClr val="FF3300"/>
            </a:solidFill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TW" altLang="zh-TW">
                <a:ea typeface="新細明體" pitchFamily="18" charset="-120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2F00E595-73EC-48B3-BE0D-9B43F84A524D}" type="slidenum">
              <a:rPr lang="en-US">
                <a:solidFill>
                  <a:srgbClr val="A50021"/>
                </a:solidFill>
              </a:rPr>
              <a:pPr/>
              <a:t>51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6809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Harris Detector: Some Properties</a:t>
            </a:r>
            <a:endParaRPr lang="ru-RU" altLang="zh-TW" sz="3200"/>
          </a:p>
        </p:txBody>
      </p:sp>
      <p:sp>
        <p:nvSpPr>
          <p:cNvPr id="6809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371600"/>
            <a:ext cx="8229600" cy="6619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>
                <a:ea typeface="新細明體" pitchFamily="18" charset="-120"/>
              </a:rPr>
              <a:t>Rotation invariance</a:t>
            </a:r>
            <a:endParaRPr lang="ru-RU" altLang="zh-TW"/>
          </a:p>
        </p:txBody>
      </p:sp>
      <p:grpSp>
        <p:nvGrpSpPr>
          <p:cNvPr id="680964" name="Group 4"/>
          <p:cNvGrpSpPr>
            <a:grpSpLocks/>
          </p:cNvGrpSpPr>
          <p:nvPr/>
        </p:nvGrpSpPr>
        <p:grpSpPr bwMode="auto">
          <a:xfrm>
            <a:off x="2871788" y="2205038"/>
            <a:ext cx="685800" cy="685800"/>
            <a:chOff x="1248" y="1584"/>
            <a:chExt cx="1536" cy="1248"/>
          </a:xfrm>
        </p:grpSpPr>
        <p:sp>
          <p:nvSpPr>
            <p:cNvPr id="680965" name="Rectangle 5"/>
            <p:cNvSpPr>
              <a:spLocks noChangeArrowheads="1"/>
            </p:cNvSpPr>
            <p:nvPr/>
          </p:nvSpPr>
          <p:spPr bwMode="auto">
            <a:xfrm>
              <a:off x="1248" y="1584"/>
              <a:ext cx="1536" cy="1248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80966" name="Freeform 6"/>
            <p:cNvSpPr>
              <a:spLocks/>
            </p:cNvSpPr>
            <p:nvPr/>
          </p:nvSpPr>
          <p:spPr bwMode="auto">
            <a:xfrm>
              <a:off x="1680" y="2016"/>
              <a:ext cx="1104" cy="816"/>
            </a:xfrm>
            <a:custGeom>
              <a:avLst/>
              <a:gdLst>
                <a:gd name="T0" fmla="*/ 0 w 720"/>
                <a:gd name="T1" fmla="*/ 151479 h 528"/>
                <a:gd name="T2" fmla="*/ 12409 w 720"/>
                <a:gd name="T3" fmla="*/ 0 h 528"/>
                <a:gd name="T4" fmla="*/ 186495 w 720"/>
                <a:gd name="T5" fmla="*/ 96330 h 528"/>
                <a:gd name="T6" fmla="*/ 0 60000 65536"/>
                <a:gd name="T7" fmla="*/ 0 60000 65536"/>
                <a:gd name="T8" fmla="*/ 0 60000 65536"/>
                <a:gd name="T9" fmla="*/ 0 w 720"/>
                <a:gd name="T10" fmla="*/ 0 h 528"/>
                <a:gd name="T11" fmla="*/ 720 w 720"/>
                <a:gd name="T12" fmla="*/ 528 h 5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0" h="528">
                  <a:moveTo>
                    <a:pt x="0" y="528"/>
                  </a:moveTo>
                  <a:lnTo>
                    <a:pt x="48" y="0"/>
                  </a:lnTo>
                  <a:lnTo>
                    <a:pt x="720" y="336"/>
                  </a:lnTo>
                </a:path>
              </a:pathLst>
            </a:custGeom>
            <a:solidFill>
              <a:schemeClr val="accent1">
                <a:alpha val="50195"/>
              </a:schemeClr>
            </a:solidFill>
            <a:ln w="444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80967" name="Group 7"/>
          <p:cNvGrpSpPr>
            <a:grpSpLocks/>
          </p:cNvGrpSpPr>
          <p:nvPr/>
        </p:nvGrpSpPr>
        <p:grpSpPr bwMode="auto">
          <a:xfrm>
            <a:off x="5310188" y="2205038"/>
            <a:ext cx="685800" cy="700087"/>
            <a:chOff x="2928" y="1776"/>
            <a:chExt cx="432" cy="441"/>
          </a:xfrm>
        </p:grpSpPr>
        <p:sp>
          <p:nvSpPr>
            <p:cNvPr id="680968" name="Rectangle 8"/>
            <p:cNvSpPr>
              <a:spLocks noChangeArrowheads="1"/>
            </p:cNvSpPr>
            <p:nvPr/>
          </p:nvSpPr>
          <p:spPr bwMode="auto">
            <a:xfrm>
              <a:off x="2928" y="1776"/>
              <a:ext cx="432" cy="432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80969" name="Freeform 9"/>
            <p:cNvSpPr>
              <a:spLocks/>
            </p:cNvSpPr>
            <p:nvPr/>
          </p:nvSpPr>
          <p:spPr bwMode="auto">
            <a:xfrm rot="3029958">
              <a:off x="2987" y="1873"/>
              <a:ext cx="364" cy="323"/>
            </a:xfrm>
            <a:custGeom>
              <a:avLst/>
              <a:gdLst>
                <a:gd name="T0" fmla="*/ 0 w 720"/>
                <a:gd name="T1" fmla="*/ 1 h 528"/>
                <a:gd name="T2" fmla="*/ 1 w 720"/>
                <a:gd name="T3" fmla="*/ 0 h 528"/>
                <a:gd name="T4" fmla="*/ 1 w 720"/>
                <a:gd name="T5" fmla="*/ 1 h 528"/>
                <a:gd name="T6" fmla="*/ 0 60000 65536"/>
                <a:gd name="T7" fmla="*/ 0 60000 65536"/>
                <a:gd name="T8" fmla="*/ 0 60000 65536"/>
                <a:gd name="T9" fmla="*/ 0 w 720"/>
                <a:gd name="T10" fmla="*/ 0 h 528"/>
                <a:gd name="T11" fmla="*/ 720 w 720"/>
                <a:gd name="T12" fmla="*/ 528 h 52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0" h="528">
                  <a:moveTo>
                    <a:pt x="0" y="528"/>
                  </a:moveTo>
                  <a:lnTo>
                    <a:pt x="48" y="0"/>
                  </a:lnTo>
                  <a:lnTo>
                    <a:pt x="720" y="336"/>
                  </a:lnTo>
                </a:path>
              </a:pathLst>
            </a:custGeom>
            <a:solidFill>
              <a:schemeClr val="accent1">
                <a:alpha val="50195"/>
              </a:schemeClr>
            </a:solidFill>
            <a:ln w="444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80970" name="AutoShape 10"/>
          <p:cNvSpPr>
            <a:spLocks noChangeArrowheads="1"/>
          </p:cNvSpPr>
          <p:nvPr/>
        </p:nvSpPr>
        <p:spPr bwMode="auto">
          <a:xfrm>
            <a:off x="4090988" y="2433638"/>
            <a:ext cx="762000" cy="7620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0971" name="Text Box 11"/>
          <p:cNvSpPr txBox="1">
            <a:spLocks noChangeArrowheads="1"/>
          </p:cNvSpPr>
          <p:nvPr/>
        </p:nvSpPr>
        <p:spPr bwMode="auto">
          <a:xfrm>
            <a:off x="684213" y="4572000"/>
            <a:ext cx="78486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>
                <a:latin typeface="Trebuchet MS" pitchFamily="34" charset="0"/>
                <a:ea typeface="新細明體" pitchFamily="18" charset="-120"/>
                <a:cs typeface="Times New Roman" pitchFamily="18" charset="0"/>
              </a:rPr>
              <a:t>Ellipse rotates but its shape (i.e. eigenvalues) remains the same</a:t>
            </a:r>
            <a:endParaRPr lang="ru-RU" altLang="zh-TW">
              <a:latin typeface="Trebuchet MS" pitchFamily="34" charset="0"/>
              <a:ea typeface="新細明體" pitchFamily="18" charset="-120"/>
              <a:cs typeface="Times New Roman" pitchFamily="18" charset="0"/>
            </a:endParaRPr>
          </a:p>
        </p:txBody>
      </p:sp>
      <p:grpSp>
        <p:nvGrpSpPr>
          <p:cNvPr id="680972" name="Group 12"/>
          <p:cNvGrpSpPr>
            <a:grpSpLocks/>
          </p:cNvGrpSpPr>
          <p:nvPr/>
        </p:nvGrpSpPr>
        <p:grpSpPr bwMode="auto">
          <a:xfrm rot="-1269191">
            <a:off x="2795588" y="3348038"/>
            <a:ext cx="927100" cy="365125"/>
            <a:chOff x="1536" y="2496"/>
            <a:chExt cx="1152" cy="384"/>
          </a:xfrm>
        </p:grpSpPr>
        <p:sp>
          <p:nvSpPr>
            <p:cNvPr id="680973" name="Oval 13"/>
            <p:cNvSpPr>
              <a:spLocks noChangeArrowheads="1"/>
            </p:cNvSpPr>
            <p:nvPr/>
          </p:nvSpPr>
          <p:spPr bwMode="auto">
            <a:xfrm>
              <a:off x="1536" y="2496"/>
              <a:ext cx="1152" cy="384"/>
            </a:xfrm>
            <a:prstGeom prst="ellipse">
              <a:avLst/>
            </a:prstGeom>
            <a:solidFill>
              <a:srgbClr val="7CF6D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80974" name="Line 14"/>
            <p:cNvSpPr>
              <a:spLocks noChangeShapeType="1"/>
            </p:cNvSpPr>
            <p:nvPr/>
          </p:nvSpPr>
          <p:spPr bwMode="auto">
            <a:xfrm>
              <a:off x="1536" y="2688"/>
              <a:ext cx="1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0975" name="Line 15"/>
            <p:cNvSpPr>
              <a:spLocks noChangeShapeType="1"/>
            </p:cNvSpPr>
            <p:nvPr/>
          </p:nvSpPr>
          <p:spPr bwMode="auto">
            <a:xfrm>
              <a:off x="2112" y="2496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80976" name="Group 16"/>
          <p:cNvGrpSpPr>
            <a:grpSpLocks/>
          </p:cNvGrpSpPr>
          <p:nvPr/>
        </p:nvGrpSpPr>
        <p:grpSpPr bwMode="auto">
          <a:xfrm rot="1035916">
            <a:off x="5157788" y="3348038"/>
            <a:ext cx="927100" cy="365125"/>
            <a:chOff x="1536" y="2496"/>
            <a:chExt cx="1152" cy="384"/>
          </a:xfrm>
        </p:grpSpPr>
        <p:sp>
          <p:nvSpPr>
            <p:cNvPr id="680977" name="Oval 17"/>
            <p:cNvSpPr>
              <a:spLocks noChangeArrowheads="1"/>
            </p:cNvSpPr>
            <p:nvPr/>
          </p:nvSpPr>
          <p:spPr bwMode="auto">
            <a:xfrm>
              <a:off x="1536" y="2496"/>
              <a:ext cx="1152" cy="384"/>
            </a:xfrm>
            <a:prstGeom prst="ellipse">
              <a:avLst/>
            </a:prstGeom>
            <a:solidFill>
              <a:srgbClr val="7CF6D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80978" name="Line 18"/>
            <p:cNvSpPr>
              <a:spLocks noChangeShapeType="1"/>
            </p:cNvSpPr>
            <p:nvPr/>
          </p:nvSpPr>
          <p:spPr bwMode="auto">
            <a:xfrm>
              <a:off x="1536" y="2688"/>
              <a:ext cx="1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0979" name="Line 19"/>
            <p:cNvSpPr>
              <a:spLocks noChangeShapeType="1"/>
            </p:cNvSpPr>
            <p:nvPr/>
          </p:nvSpPr>
          <p:spPr bwMode="auto">
            <a:xfrm>
              <a:off x="2112" y="2496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80980" name="Text Box 20"/>
          <p:cNvSpPr txBox="1">
            <a:spLocks noChangeArrowheads="1"/>
          </p:cNvSpPr>
          <p:nvPr/>
        </p:nvSpPr>
        <p:spPr bwMode="auto">
          <a:xfrm>
            <a:off x="755650" y="5373688"/>
            <a:ext cx="770413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i="1">
                <a:solidFill>
                  <a:srgbClr val="FF0000"/>
                </a:solidFill>
                <a:latin typeface="Trebuchet MS" pitchFamily="34" charset="0"/>
                <a:ea typeface="新細明體" pitchFamily="18" charset="-120"/>
                <a:cs typeface="Times New Roman" pitchFamily="18" charset="0"/>
              </a:rPr>
              <a:t>Corner response </a:t>
            </a:r>
            <a:r>
              <a:rPr lang="en-US" altLang="zh-TW" sz="2800" i="1">
                <a:solidFill>
                  <a:srgbClr val="FF0000"/>
                </a:solidFill>
                <a:latin typeface="Trebuchet MS" pitchFamily="34" charset="0"/>
                <a:ea typeface="新細明體" pitchFamily="18" charset="-120"/>
                <a:cs typeface="Times New Roman" pitchFamily="18" charset="0"/>
              </a:rPr>
              <a:t>R</a:t>
            </a:r>
            <a:r>
              <a:rPr lang="en-US" altLang="zh-TW">
                <a:solidFill>
                  <a:srgbClr val="FF0000"/>
                </a:solidFill>
                <a:latin typeface="Trebuchet MS" pitchFamily="34" charset="0"/>
                <a:ea typeface="新細明體" pitchFamily="18" charset="-120"/>
                <a:cs typeface="Times New Roman" pitchFamily="18" charset="0"/>
              </a:rPr>
              <a:t> is invariant to image rotation</a:t>
            </a:r>
            <a:endParaRPr lang="ru-RU" altLang="zh-TW">
              <a:solidFill>
                <a:srgbClr val="FF0000"/>
              </a:solidFill>
              <a:latin typeface="Trebuchet MS" pitchFamily="34" charset="0"/>
              <a:ea typeface="新細明體" pitchFamily="18" charset="-12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FFA5308A-E51C-44AD-913E-FCC50292199F}" type="slidenum">
              <a:rPr lang="en-US">
                <a:solidFill>
                  <a:srgbClr val="A50021"/>
                </a:solidFill>
              </a:rPr>
              <a:pPr/>
              <a:t>52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68301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Harris Detector is rotation invariant</a:t>
            </a:r>
          </a:p>
        </p:txBody>
      </p:sp>
      <p:pic>
        <p:nvPicPr>
          <p:cNvPr id="683011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43213" y="1916113"/>
            <a:ext cx="5975350" cy="440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3012" name="Text Box 5"/>
          <p:cNvSpPr txBox="1">
            <a:spLocks noChangeArrowheads="1"/>
          </p:cNvSpPr>
          <p:nvPr/>
        </p:nvSpPr>
        <p:spPr bwMode="auto">
          <a:xfrm>
            <a:off x="544513" y="1066800"/>
            <a:ext cx="2743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solidFill>
                  <a:srgbClr val="0033CC"/>
                </a:solidFill>
                <a:ea typeface="新細明體" pitchFamily="18" charset="-120"/>
                <a:cs typeface="Times New Roman" pitchFamily="18" charset="0"/>
              </a:rPr>
              <a:t>Repeatability rate:</a:t>
            </a:r>
            <a:endParaRPr lang="ru-RU" altLang="zh-TW" sz="1800">
              <a:solidFill>
                <a:srgbClr val="0033CC"/>
              </a:solidFill>
              <a:ea typeface="新細明體" pitchFamily="18" charset="-120"/>
              <a:cs typeface="Times New Roman" pitchFamily="18" charset="0"/>
            </a:endParaRPr>
          </a:p>
        </p:txBody>
      </p:sp>
      <p:grpSp>
        <p:nvGrpSpPr>
          <p:cNvPr id="683013" name="Group 6"/>
          <p:cNvGrpSpPr>
            <a:grpSpLocks/>
          </p:cNvGrpSpPr>
          <p:nvPr/>
        </p:nvGrpSpPr>
        <p:grpSpPr bwMode="auto">
          <a:xfrm>
            <a:off x="611188" y="2565400"/>
            <a:ext cx="2160587" cy="2951163"/>
            <a:chOff x="642" y="2745"/>
            <a:chExt cx="1008" cy="1245"/>
          </a:xfrm>
        </p:grpSpPr>
        <p:pic>
          <p:nvPicPr>
            <p:cNvPr id="683014" name="Picture 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48" y="3456"/>
              <a:ext cx="984" cy="5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3015" name="Picture 8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42" y="2745"/>
              <a:ext cx="1008" cy="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83016" name="Oval 9"/>
            <p:cNvSpPr>
              <a:spLocks noChangeArrowheads="1"/>
            </p:cNvSpPr>
            <p:nvPr/>
          </p:nvSpPr>
          <p:spPr bwMode="auto">
            <a:xfrm>
              <a:off x="1000" y="2922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83017" name="Oval 10"/>
            <p:cNvSpPr>
              <a:spLocks noChangeArrowheads="1"/>
            </p:cNvSpPr>
            <p:nvPr/>
          </p:nvSpPr>
          <p:spPr bwMode="auto">
            <a:xfrm>
              <a:off x="866" y="3100"/>
              <a:ext cx="45" cy="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83018" name="Oval 11"/>
            <p:cNvSpPr>
              <a:spLocks noChangeArrowheads="1"/>
            </p:cNvSpPr>
            <p:nvPr/>
          </p:nvSpPr>
          <p:spPr bwMode="auto">
            <a:xfrm>
              <a:off x="1470" y="2985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TW" altLang="zh-TW">
                <a:solidFill>
                  <a:srgbClr val="0033CC"/>
                </a:solidFill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683019" name="Oval 12"/>
            <p:cNvSpPr>
              <a:spLocks noChangeArrowheads="1"/>
            </p:cNvSpPr>
            <p:nvPr/>
          </p:nvSpPr>
          <p:spPr bwMode="auto">
            <a:xfrm>
              <a:off x="1224" y="3055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83020" name="Oval 13"/>
            <p:cNvSpPr>
              <a:spLocks noChangeArrowheads="1"/>
            </p:cNvSpPr>
            <p:nvPr/>
          </p:nvSpPr>
          <p:spPr bwMode="auto">
            <a:xfrm>
              <a:off x="1464" y="3696"/>
              <a:ext cx="48" cy="4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83021" name="Oval 14"/>
            <p:cNvSpPr>
              <a:spLocks noChangeArrowheads="1"/>
            </p:cNvSpPr>
            <p:nvPr/>
          </p:nvSpPr>
          <p:spPr bwMode="auto">
            <a:xfrm>
              <a:off x="1008" y="3840"/>
              <a:ext cx="48" cy="4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83022" name="Oval 15"/>
            <p:cNvSpPr>
              <a:spLocks noChangeArrowheads="1"/>
            </p:cNvSpPr>
            <p:nvPr/>
          </p:nvSpPr>
          <p:spPr bwMode="auto">
            <a:xfrm>
              <a:off x="1080" y="3648"/>
              <a:ext cx="48" cy="4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83023" name="Oval 16"/>
            <p:cNvSpPr>
              <a:spLocks noChangeArrowheads="1"/>
            </p:cNvSpPr>
            <p:nvPr/>
          </p:nvSpPr>
          <p:spPr bwMode="auto">
            <a:xfrm>
              <a:off x="816" y="3696"/>
              <a:ext cx="48" cy="4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83024" name="Oval 17"/>
            <p:cNvSpPr>
              <a:spLocks noChangeArrowheads="1"/>
            </p:cNvSpPr>
            <p:nvPr/>
          </p:nvSpPr>
          <p:spPr bwMode="auto">
            <a:xfrm>
              <a:off x="912" y="3504"/>
              <a:ext cx="48" cy="4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83025" name="Line 18"/>
            <p:cNvSpPr>
              <a:spLocks noChangeShapeType="1"/>
            </p:cNvSpPr>
            <p:nvPr/>
          </p:nvSpPr>
          <p:spPr bwMode="auto">
            <a:xfrm flipH="1">
              <a:off x="850" y="3154"/>
              <a:ext cx="28" cy="521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3026" name="Line 19"/>
            <p:cNvSpPr>
              <a:spLocks noChangeShapeType="1"/>
            </p:cNvSpPr>
            <p:nvPr/>
          </p:nvSpPr>
          <p:spPr bwMode="auto">
            <a:xfrm flipH="1">
              <a:off x="923" y="2976"/>
              <a:ext cx="85" cy="52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3027" name="Line 20"/>
            <p:cNvSpPr>
              <a:spLocks noChangeShapeType="1"/>
            </p:cNvSpPr>
            <p:nvPr/>
          </p:nvSpPr>
          <p:spPr bwMode="auto">
            <a:xfrm>
              <a:off x="1477" y="3072"/>
              <a:ext cx="11" cy="62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3028" name="Oval 21"/>
            <p:cNvSpPr>
              <a:spLocks noChangeArrowheads="1"/>
            </p:cNvSpPr>
            <p:nvPr/>
          </p:nvSpPr>
          <p:spPr bwMode="auto">
            <a:xfrm>
              <a:off x="1392" y="3216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</p:grpSp>
      <p:sp>
        <p:nvSpPr>
          <p:cNvPr id="683029" name="Text Box 22"/>
          <p:cNvSpPr txBox="1">
            <a:spLocks noChangeArrowheads="1"/>
          </p:cNvSpPr>
          <p:nvPr/>
        </p:nvSpPr>
        <p:spPr bwMode="auto">
          <a:xfrm>
            <a:off x="468313" y="1492250"/>
            <a:ext cx="2971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800">
                <a:solidFill>
                  <a:srgbClr val="0033CC"/>
                </a:solidFill>
                <a:ea typeface="新細明體" pitchFamily="18" charset="-120"/>
                <a:cs typeface="Times New Roman" pitchFamily="18" charset="0"/>
              </a:rPr>
              <a:t># correspondences</a:t>
            </a:r>
            <a:br>
              <a:rPr lang="en-US" altLang="zh-TW" sz="1800">
                <a:solidFill>
                  <a:srgbClr val="0033CC"/>
                </a:solidFill>
                <a:ea typeface="新細明體" pitchFamily="18" charset="-120"/>
                <a:cs typeface="Times New Roman" pitchFamily="18" charset="0"/>
              </a:rPr>
            </a:br>
            <a:r>
              <a:rPr lang="en-US" altLang="zh-TW" sz="1800">
                <a:solidFill>
                  <a:srgbClr val="0033CC"/>
                </a:solidFill>
                <a:ea typeface="新細明體" pitchFamily="18" charset="-120"/>
                <a:cs typeface="Times New Roman" pitchFamily="18" charset="0"/>
              </a:rPr>
              <a:t># possible correspondences</a:t>
            </a:r>
            <a:endParaRPr lang="ru-RU" altLang="zh-TW" sz="1800">
              <a:solidFill>
                <a:srgbClr val="0033CC"/>
              </a:solidFill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683030" name="Line 23"/>
          <p:cNvSpPr>
            <a:spLocks noChangeShapeType="1"/>
          </p:cNvSpPr>
          <p:nvPr/>
        </p:nvSpPr>
        <p:spPr bwMode="auto">
          <a:xfrm>
            <a:off x="696913" y="1828800"/>
            <a:ext cx="2438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3E91D666-5E63-406B-A358-8E520706F62F}" type="slidenum">
              <a:rPr lang="en-US">
                <a:solidFill>
                  <a:srgbClr val="A50021"/>
                </a:solidFill>
              </a:rPr>
              <a:pPr/>
              <a:t>53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6850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8313" y="260350"/>
            <a:ext cx="8229600" cy="633413"/>
          </a:xfrm>
        </p:spPr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Harris Detector: Some Properties</a:t>
            </a:r>
            <a:endParaRPr lang="ru-RU" altLang="zh-TW" sz="3200"/>
          </a:p>
        </p:txBody>
      </p:sp>
      <p:sp>
        <p:nvSpPr>
          <p:cNvPr id="6850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62000" y="1543050"/>
            <a:ext cx="7772400" cy="4641850"/>
          </a:xfrm>
        </p:spPr>
        <p:txBody>
          <a:bodyPr/>
          <a:lstStyle/>
          <a:p>
            <a:r>
              <a:rPr lang="en-US" altLang="zh-TW">
                <a:ea typeface="新細明體" pitchFamily="18" charset="-120"/>
              </a:rPr>
              <a:t>But: not invariant to </a:t>
            </a:r>
            <a:r>
              <a:rPr lang="en-US" altLang="zh-TW" i="1">
                <a:ea typeface="新細明體" pitchFamily="18" charset="-120"/>
              </a:rPr>
              <a:t>image scale</a:t>
            </a:r>
            <a:r>
              <a:rPr lang="en-US" altLang="zh-TW">
                <a:ea typeface="新細明體" pitchFamily="18" charset="-120"/>
              </a:rPr>
              <a:t>!</a:t>
            </a:r>
            <a:endParaRPr lang="ru-RU" altLang="zh-TW"/>
          </a:p>
        </p:txBody>
      </p:sp>
      <p:sp>
        <p:nvSpPr>
          <p:cNvPr id="613380" name="Freeform 4"/>
          <p:cNvSpPr>
            <a:spLocks/>
          </p:cNvSpPr>
          <p:nvPr/>
        </p:nvSpPr>
        <p:spPr bwMode="auto">
          <a:xfrm>
            <a:off x="7086600" y="3556000"/>
            <a:ext cx="381000" cy="330200"/>
          </a:xfrm>
          <a:custGeom>
            <a:avLst/>
            <a:gdLst>
              <a:gd name="T0" fmla="*/ 0 w 1728"/>
              <a:gd name="T1" fmla="*/ 2147483647 h 1264"/>
              <a:gd name="T2" fmla="*/ 2147483647 w 1728"/>
              <a:gd name="T3" fmla="*/ 2147483647 h 1264"/>
              <a:gd name="T4" fmla="*/ 2147483647 w 1728"/>
              <a:gd name="T5" fmla="*/ 2147483647 h 1264"/>
              <a:gd name="T6" fmla="*/ 2147483647 w 1728"/>
              <a:gd name="T7" fmla="*/ 2147483647 h 1264"/>
              <a:gd name="T8" fmla="*/ 2147483647 w 1728"/>
              <a:gd name="T9" fmla="*/ 2147483647 h 12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28"/>
              <a:gd name="T16" fmla="*/ 0 h 1264"/>
              <a:gd name="T17" fmla="*/ 1728 w 1728"/>
              <a:gd name="T18" fmla="*/ 1264 h 126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28" h="1264">
                <a:moveTo>
                  <a:pt x="0" y="1264"/>
                </a:moveTo>
                <a:cubicBezTo>
                  <a:pt x="12" y="932"/>
                  <a:pt x="24" y="600"/>
                  <a:pt x="96" y="400"/>
                </a:cubicBezTo>
                <a:cubicBezTo>
                  <a:pt x="168" y="200"/>
                  <a:pt x="272" y="128"/>
                  <a:pt x="432" y="64"/>
                </a:cubicBezTo>
                <a:cubicBezTo>
                  <a:pt x="592" y="0"/>
                  <a:pt x="840" y="0"/>
                  <a:pt x="1056" y="16"/>
                </a:cubicBezTo>
                <a:cubicBezTo>
                  <a:pt x="1272" y="32"/>
                  <a:pt x="1500" y="96"/>
                  <a:pt x="1728" y="160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3381" name="Rectangle 5"/>
          <p:cNvSpPr>
            <a:spLocks noChangeArrowheads="1"/>
          </p:cNvSpPr>
          <p:nvPr/>
        </p:nvSpPr>
        <p:spPr bwMode="auto">
          <a:xfrm>
            <a:off x="7024688" y="3451225"/>
            <a:ext cx="381000" cy="3810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TW" altLang="en-US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685062" name="Freeform 6"/>
          <p:cNvSpPr>
            <a:spLocks/>
          </p:cNvSpPr>
          <p:nvPr/>
        </p:nvSpPr>
        <p:spPr bwMode="auto">
          <a:xfrm>
            <a:off x="1295400" y="3175000"/>
            <a:ext cx="2743200" cy="2006600"/>
          </a:xfrm>
          <a:custGeom>
            <a:avLst/>
            <a:gdLst>
              <a:gd name="T0" fmla="*/ 0 w 1728"/>
              <a:gd name="T1" fmla="*/ 2147483647 h 1264"/>
              <a:gd name="T2" fmla="*/ 2147483647 w 1728"/>
              <a:gd name="T3" fmla="*/ 2147483647 h 1264"/>
              <a:gd name="T4" fmla="*/ 2147483647 w 1728"/>
              <a:gd name="T5" fmla="*/ 2147483647 h 1264"/>
              <a:gd name="T6" fmla="*/ 2147483647 w 1728"/>
              <a:gd name="T7" fmla="*/ 2147483647 h 1264"/>
              <a:gd name="T8" fmla="*/ 2147483647 w 1728"/>
              <a:gd name="T9" fmla="*/ 2147483647 h 12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28"/>
              <a:gd name="T16" fmla="*/ 0 h 1264"/>
              <a:gd name="T17" fmla="*/ 1728 w 1728"/>
              <a:gd name="T18" fmla="*/ 1264 h 126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28" h="1264">
                <a:moveTo>
                  <a:pt x="0" y="1264"/>
                </a:moveTo>
                <a:cubicBezTo>
                  <a:pt x="12" y="932"/>
                  <a:pt x="24" y="600"/>
                  <a:pt x="96" y="400"/>
                </a:cubicBezTo>
                <a:cubicBezTo>
                  <a:pt x="168" y="200"/>
                  <a:pt x="272" y="128"/>
                  <a:pt x="432" y="64"/>
                </a:cubicBezTo>
                <a:cubicBezTo>
                  <a:pt x="592" y="0"/>
                  <a:pt x="840" y="0"/>
                  <a:pt x="1056" y="16"/>
                </a:cubicBezTo>
                <a:cubicBezTo>
                  <a:pt x="1272" y="32"/>
                  <a:pt x="1500" y="96"/>
                  <a:pt x="1728" y="16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1219200" y="2986088"/>
            <a:ext cx="1614488" cy="1128712"/>
            <a:chOff x="768" y="1881"/>
            <a:chExt cx="1017" cy="711"/>
          </a:xfrm>
        </p:grpSpPr>
        <p:sp>
          <p:nvSpPr>
            <p:cNvPr id="685064" name="Rectangle 7"/>
            <p:cNvSpPr>
              <a:spLocks noChangeArrowheads="1"/>
            </p:cNvSpPr>
            <p:nvPr/>
          </p:nvSpPr>
          <p:spPr bwMode="auto">
            <a:xfrm>
              <a:off x="768" y="2352"/>
              <a:ext cx="240" cy="24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85065" name="Rectangle 8"/>
            <p:cNvSpPr>
              <a:spLocks noChangeArrowheads="1"/>
            </p:cNvSpPr>
            <p:nvPr/>
          </p:nvSpPr>
          <p:spPr bwMode="auto">
            <a:xfrm>
              <a:off x="1008" y="2016"/>
              <a:ext cx="240" cy="24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85066" name="Rectangle 9"/>
            <p:cNvSpPr>
              <a:spLocks noChangeArrowheads="1"/>
            </p:cNvSpPr>
            <p:nvPr/>
          </p:nvSpPr>
          <p:spPr bwMode="auto">
            <a:xfrm>
              <a:off x="1545" y="1881"/>
              <a:ext cx="240" cy="24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</p:grpSp>
      <p:sp>
        <p:nvSpPr>
          <p:cNvPr id="613386" name="AutoShape 10"/>
          <p:cNvSpPr>
            <a:spLocks noChangeArrowheads="1"/>
          </p:cNvSpPr>
          <p:nvPr/>
        </p:nvSpPr>
        <p:spPr bwMode="auto">
          <a:xfrm>
            <a:off x="4800600" y="3276600"/>
            <a:ext cx="1676400" cy="8382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3387" name="Text Box 11"/>
          <p:cNvSpPr txBox="1">
            <a:spLocks noChangeArrowheads="1"/>
          </p:cNvSpPr>
          <p:nvPr/>
        </p:nvSpPr>
        <p:spPr bwMode="auto">
          <a:xfrm>
            <a:off x="755650" y="5486400"/>
            <a:ext cx="32067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latin typeface="Trebuchet MS" pitchFamily="34" charset="0"/>
                <a:ea typeface="新細明體" pitchFamily="18" charset="-120"/>
                <a:cs typeface="Times New Roman" pitchFamily="18" charset="0"/>
              </a:rPr>
              <a:t>All points will be classified as </a:t>
            </a:r>
            <a:r>
              <a:rPr lang="en-US" altLang="zh-TW">
                <a:solidFill>
                  <a:srgbClr val="0033CC"/>
                </a:solidFill>
                <a:latin typeface="Trebuchet MS" pitchFamily="34" charset="0"/>
                <a:ea typeface="新細明體" pitchFamily="18" charset="-120"/>
                <a:cs typeface="Times New Roman" pitchFamily="18" charset="0"/>
              </a:rPr>
              <a:t>edges</a:t>
            </a:r>
            <a:endParaRPr lang="ru-RU" altLang="zh-TW">
              <a:solidFill>
                <a:srgbClr val="0033CC"/>
              </a:solidFill>
              <a:latin typeface="Trebuchet MS" pitchFamily="34" charset="0"/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613388" name="Text Box 12"/>
          <p:cNvSpPr txBox="1">
            <a:spLocks noChangeArrowheads="1"/>
          </p:cNvSpPr>
          <p:nvPr/>
        </p:nvSpPr>
        <p:spPr bwMode="auto">
          <a:xfrm>
            <a:off x="6781800" y="54864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b="1">
                <a:solidFill>
                  <a:srgbClr val="FF3300"/>
                </a:solidFill>
                <a:latin typeface="Trebuchet MS" pitchFamily="34" charset="0"/>
                <a:ea typeface="新細明體" pitchFamily="18" charset="-120"/>
                <a:cs typeface="Times New Roman" pitchFamily="18" charset="0"/>
              </a:rPr>
              <a:t>Corner !</a:t>
            </a:r>
            <a:endParaRPr lang="ru-RU" altLang="zh-TW" b="1">
              <a:solidFill>
                <a:srgbClr val="FF3300"/>
              </a:solidFill>
              <a:latin typeface="Trebuchet MS" pitchFamily="34" charset="0"/>
              <a:ea typeface="新細明體" pitchFamily="18" charset="-12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3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13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3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13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3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3380" grpId="0" animBg="1"/>
      <p:bldP spid="613381" grpId="0" animBg="1"/>
      <p:bldP spid="613386" grpId="0" animBg="1"/>
      <p:bldP spid="613387" grpId="0" autoUpdateAnimBg="0"/>
      <p:bldP spid="613388" grpId="0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0A0BA6F0-6543-4A6E-BA57-B21EDD343BB5}" type="slidenum">
              <a:rPr lang="en-US">
                <a:solidFill>
                  <a:srgbClr val="A50021"/>
                </a:solidFill>
              </a:rPr>
              <a:pPr/>
              <a:t>54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68710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Harris detector: some properties</a:t>
            </a:r>
            <a:endParaRPr lang="ru-RU" altLang="zh-TW" sz="3200"/>
          </a:p>
        </p:txBody>
      </p:sp>
      <p:sp>
        <p:nvSpPr>
          <p:cNvPr id="6871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14400" y="1371600"/>
            <a:ext cx="7772400" cy="4641850"/>
          </a:xfrm>
        </p:spPr>
        <p:txBody>
          <a:bodyPr/>
          <a:lstStyle/>
          <a:p>
            <a:r>
              <a:rPr lang="en-US" altLang="zh-TW" sz="2800" dirty="0">
                <a:ea typeface="新細明體" pitchFamily="18" charset="-120"/>
              </a:rPr>
              <a:t>Quality of Harris detector for different scale changes</a:t>
            </a:r>
            <a:endParaRPr lang="ru-RU" altLang="zh-TW" sz="2800" dirty="0"/>
          </a:p>
        </p:txBody>
      </p:sp>
      <p:pic>
        <p:nvPicPr>
          <p:cNvPr id="68710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00338" y="1916113"/>
            <a:ext cx="6086475" cy="448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7109" name="Text Box 5"/>
          <p:cNvSpPr txBox="1">
            <a:spLocks noChangeArrowheads="1"/>
          </p:cNvSpPr>
          <p:nvPr/>
        </p:nvSpPr>
        <p:spPr bwMode="auto">
          <a:xfrm>
            <a:off x="400050" y="2209800"/>
            <a:ext cx="2743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dirty="0">
                <a:solidFill>
                  <a:srgbClr val="0033CC"/>
                </a:solidFill>
                <a:ea typeface="新細明體" pitchFamily="18" charset="-120"/>
                <a:cs typeface="Times New Roman" pitchFamily="18" charset="0"/>
              </a:rPr>
              <a:t>Repeatability rate:</a:t>
            </a:r>
            <a:endParaRPr lang="ru-RU" altLang="zh-TW" sz="1800" dirty="0">
              <a:solidFill>
                <a:srgbClr val="0033CC"/>
              </a:solidFill>
              <a:ea typeface="新細明體" pitchFamily="18" charset="-120"/>
              <a:cs typeface="Times New Roman" pitchFamily="18" charset="0"/>
            </a:endParaRPr>
          </a:p>
        </p:txBody>
      </p:sp>
      <p:grpSp>
        <p:nvGrpSpPr>
          <p:cNvPr id="687110" name="Group 6"/>
          <p:cNvGrpSpPr>
            <a:grpSpLocks/>
          </p:cNvGrpSpPr>
          <p:nvPr/>
        </p:nvGrpSpPr>
        <p:grpSpPr bwMode="auto">
          <a:xfrm>
            <a:off x="539750" y="3284538"/>
            <a:ext cx="2087563" cy="2665412"/>
            <a:chOff x="642" y="2745"/>
            <a:chExt cx="1008" cy="1245"/>
          </a:xfrm>
        </p:grpSpPr>
        <p:pic>
          <p:nvPicPr>
            <p:cNvPr id="687111" name="Picture 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48" y="3456"/>
              <a:ext cx="984" cy="5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7112" name="Picture 8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42" y="2745"/>
              <a:ext cx="1008" cy="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87113" name="Oval 9"/>
            <p:cNvSpPr>
              <a:spLocks noChangeArrowheads="1"/>
            </p:cNvSpPr>
            <p:nvPr/>
          </p:nvSpPr>
          <p:spPr bwMode="auto">
            <a:xfrm>
              <a:off x="1000" y="2922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87114" name="Oval 10"/>
            <p:cNvSpPr>
              <a:spLocks noChangeArrowheads="1"/>
            </p:cNvSpPr>
            <p:nvPr/>
          </p:nvSpPr>
          <p:spPr bwMode="auto">
            <a:xfrm>
              <a:off x="866" y="3100"/>
              <a:ext cx="45" cy="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87115" name="Oval 11"/>
            <p:cNvSpPr>
              <a:spLocks noChangeArrowheads="1"/>
            </p:cNvSpPr>
            <p:nvPr/>
          </p:nvSpPr>
          <p:spPr bwMode="auto">
            <a:xfrm>
              <a:off x="1470" y="2985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TW" altLang="zh-TW">
                <a:solidFill>
                  <a:srgbClr val="0033CC"/>
                </a:solidFill>
                <a:ea typeface="新細明體" pitchFamily="18" charset="-120"/>
                <a:cs typeface="Times New Roman" pitchFamily="18" charset="0"/>
              </a:endParaRPr>
            </a:p>
          </p:txBody>
        </p:sp>
        <p:sp>
          <p:nvSpPr>
            <p:cNvPr id="687116" name="Oval 12"/>
            <p:cNvSpPr>
              <a:spLocks noChangeArrowheads="1"/>
            </p:cNvSpPr>
            <p:nvPr/>
          </p:nvSpPr>
          <p:spPr bwMode="auto">
            <a:xfrm>
              <a:off x="1224" y="3055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87117" name="Oval 13"/>
            <p:cNvSpPr>
              <a:spLocks noChangeArrowheads="1"/>
            </p:cNvSpPr>
            <p:nvPr/>
          </p:nvSpPr>
          <p:spPr bwMode="auto">
            <a:xfrm>
              <a:off x="1464" y="3696"/>
              <a:ext cx="48" cy="4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87118" name="Oval 14"/>
            <p:cNvSpPr>
              <a:spLocks noChangeArrowheads="1"/>
            </p:cNvSpPr>
            <p:nvPr/>
          </p:nvSpPr>
          <p:spPr bwMode="auto">
            <a:xfrm>
              <a:off x="1008" y="3840"/>
              <a:ext cx="48" cy="4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87119" name="Oval 15"/>
            <p:cNvSpPr>
              <a:spLocks noChangeArrowheads="1"/>
            </p:cNvSpPr>
            <p:nvPr/>
          </p:nvSpPr>
          <p:spPr bwMode="auto">
            <a:xfrm>
              <a:off x="1080" y="3648"/>
              <a:ext cx="48" cy="4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87120" name="Oval 16"/>
            <p:cNvSpPr>
              <a:spLocks noChangeArrowheads="1"/>
            </p:cNvSpPr>
            <p:nvPr/>
          </p:nvSpPr>
          <p:spPr bwMode="auto">
            <a:xfrm>
              <a:off x="816" y="3696"/>
              <a:ext cx="48" cy="4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87121" name="Oval 17"/>
            <p:cNvSpPr>
              <a:spLocks noChangeArrowheads="1"/>
            </p:cNvSpPr>
            <p:nvPr/>
          </p:nvSpPr>
          <p:spPr bwMode="auto">
            <a:xfrm>
              <a:off x="912" y="3504"/>
              <a:ext cx="48" cy="48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87122" name="Line 18"/>
            <p:cNvSpPr>
              <a:spLocks noChangeShapeType="1"/>
            </p:cNvSpPr>
            <p:nvPr/>
          </p:nvSpPr>
          <p:spPr bwMode="auto">
            <a:xfrm flipH="1">
              <a:off x="850" y="3154"/>
              <a:ext cx="28" cy="521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7123" name="Line 19"/>
            <p:cNvSpPr>
              <a:spLocks noChangeShapeType="1"/>
            </p:cNvSpPr>
            <p:nvPr/>
          </p:nvSpPr>
          <p:spPr bwMode="auto">
            <a:xfrm flipH="1">
              <a:off x="923" y="2976"/>
              <a:ext cx="85" cy="52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7124" name="Line 20"/>
            <p:cNvSpPr>
              <a:spLocks noChangeShapeType="1"/>
            </p:cNvSpPr>
            <p:nvPr/>
          </p:nvSpPr>
          <p:spPr bwMode="auto">
            <a:xfrm>
              <a:off x="1477" y="3072"/>
              <a:ext cx="11" cy="62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7125" name="Oval 21"/>
            <p:cNvSpPr>
              <a:spLocks noChangeArrowheads="1"/>
            </p:cNvSpPr>
            <p:nvPr/>
          </p:nvSpPr>
          <p:spPr bwMode="auto">
            <a:xfrm>
              <a:off x="1392" y="3216"/>
              <a:ext cx="45" cy="45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</p:grpSp>
      <p:sp>
        <p:nvSpPr>
          <p:cNvPr id="687126" name="Text Box 22"/>
          <p:cNvSpPr txBox="1">
            <a:spLocks noChangeArrowheads="1"/>
          </p:cNvSpPr>
          <p:nvPr/>
        </p:nvSpPr>
        <p:spPr bwMode="auto">
          <a:xfrm>
            <a:off x="323850" y="2635250"/>
            <a:ext cx="2971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800" dirty="0">
                <a:solidFill>
                  <a:srgbClr val="0033CC"/>
                </a:solidFill>
                <a:ea typeface="新細明體" pitchFamily="18" charset="-120"/>
                <a:cs typeface="Times New Roman" pitchFamily="18" charset="0"/>
              </a:rPr>
              <a:t># correspondences</a:t>
            </a:r>
            <a:br>
              <a:rPr lang="en-US" altLang="zh-TW" sz="1800" dirty="0">
                <a:solidFill>
                  <a:srgbClr val="0033CC"/>
                </a:solidFill>
                <a:ea typeface="新細明體" pitchFamily="18" charset="-120"/>
                <a:cs typeface="Times New Roman" pitchFamily="18" charset="0"/>
              </a:rPr>
            </a:br>
            <a:r>
              <a:rPr lang="en-US" altLang="zh-TW" sz="1800" dirty="0">
                <a:solidFill>
                  <a:srgbClr val="0033CC"/>
                </a:solidFill>
                <a:ea typeface="新細明體" pitchFamily="18" charset="-120"/>
                <a:cs typeface="Times New Roman" pitchFamily="18" charset="0"/>
              </a:rPr>
              <a:t># possible correspondences</a:t>
            </a:r>
            <a:endParaRPr lang="ru-RU" altLang="zh-TW" sz="1800" dirty="0">
              <a:solidFill>
                <a:srgbClr val="0033CC"/>
              </a:solidFill>
              <a:ea typeface="新細明體" pitchFamily="18" charset="-120"/>
              <a:cs typeface="Times New Roman" pitchFamily="18" charset="0"/>
            </a:endParaRPr>
          </a:p>
        </p:txBody>
      </p:sp>
      <p:sp>
        <p:nvSpPr>
          <p:cNvPr id="687127" name="Line 23"/>
          <p:cNvSpPr>
            <a:spLocks noChangeShapeType="1"/>
          </p:cNvSpPr>
          <p:nvPr/>
        </p:nvSpPr>
        <p:spPr bwMode="auto">
          <a:xfrm>
            <a:off x="552450" y="2971800"/>
            <a:ext cx="2438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9A39C5F9-C9EF-4D6E-BBDF-774D918CF667}" type="slidenum">
              <a:rPr lang="en-US">
                <a:solidFill>
                  <a:srgbClr val="A50021"/>
                </a:solidFill>
              </a:rPr>
              <a:pPr/>
              <a:t>55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68915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Scale invariant detection</a:t>
            </a:r>
            <a:endParaRPr lang="ru-RU" altLang="zh-TW" sz="3200"/>
          </a:p>
        </p:txBody>
      </p:sp>
      <p:sp>
        <p:nvSpPr>
          <p:cNvPr id="6891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68350" y="1371600"/>
            <a:ext cx="8135938" cy="3840163"/>
          </a:xfrm>
        </p:spPr>
        <p:txBody>
          <a:bodyPr/>
          <a:lstStyle/>
          <a:p>
            <a:r>
              <a:rPr lang="en-US" altLang="zh-TW">
                <a:ea typeface="新細明體" pitchFamily="18" charset="-120"/>
              </a:rPr>
              <a:t>Consider regions (e.g. circles) of different sizes around a point</a:t>
            </a:r>
          </a:p>
          <a:p>
            <a:r>
              <a:rPr lang="en-US" altLang="zh-TW">
                <a:ea typeface="新細明體" pitchFamily="18" charset="-120"/>
              </a:rPr>
              <a:t>Regions of corresponding sizes will look the same in both images</a:t>
            </a:r>
            <a:endParaRPr lang="ru-RU" altLang="zh-TW"/>
          </a:p>
        </p:txBody>
      </p:sp>
      <p:sp>
        <p:nvSpPr>
          <p:cNvPr id="689156" name="Freeform 4"/>
          <p:cNvSpPr>
            <a:spLocks/>
          </p:cNvSpPr>
          <p:nvPr/>
        </p:nvSpPr>
        <p:spPr bwMode="auto">
          <a:xfrm>
            <a:off x="2209800" y="4622800"/>
            <a:ext cx="2743200" cy="2006600"/>
          </a:xfrm>
          <a:custGeom>
            <a:avLst/>
            <a:gdLst>
              <a:gd name="T0" fmla="*/ 0 w 1728"/>
              <a:gd name="T1" fmla="*/ 2147483647 h 1264"/>
              <a:gd name="T2" fmla="*/ 2147483647 w 1728"/>
              <a:gd name="T3" fmla="*/ 2147483647 h 1264"/>
              <a:gd name="T4" fmla="*/ 2147483647 w 1728"/>
              <a:gd name="T5" fmla="*/ 2147483647 h 1264"/>
              <a:gd name="T6" fmla="*/ 2147483647 w 1728"/>
              <a:gd name="T7" fmla="*/ 2147483647 h 1264"/>
              <a:gd name="T8" fmla="*/ 2147483647 w 1728"/>
              <a:gd name="T9" fmla="*/ 2147483647 h 12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28"/>
              <a:gd name="T16" fmla="*/ 0 h 1264"/>
              <a:gd name="T17" fmla="*/ 1728 w 1728"/>
              <a:gd name="T18" fmla="*/ 1264 h 126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28" h="1264">
                <a:moveTo>
                  <a:pt x="0" y="1264"/>
                </a:moveTo>
                <a:cubicBezTo>
                  <a:pt x="12" y="932"/>
                  <a:pt x="24" y="600"/>
                  <a:pt x="96" y="400"/>
                </a:cubicBezTo>
                <a:cubicBezTo>
                  <a:pt x="168" y="200"/>
                  <a:pt x="272" y="128"/>
                  <a:pt x="432" y="64"/>
                </a:cubicBezTo>
                <a:cubicBezTo>
                  <a:pt x="592" y="0"/>
                  <a:pt x="840" y="0"/>
                  <a:pt x="1056" y="16"/>
                </a:cubicBezTo>
                <a:cubicBezTo>
                  <a:pt x="1272" y="32"/>
                  <a:pt x="1500" y="96"/>
                  <a:pt x="1728" y="16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9157" name="Oval 5"/>
          <p:cNvSpPr>
            <a:spLocks noChangeArrowheads="1"/>
          </p:cNvSpPr>
          <p:nvPr/>
        </p:nvSpPr>
        <p:spPr bwMode="auto">
          <a:xfrm>
            <a:off x="2681288" y="4575175"/>
            <a:ext cx="381000" cy="381000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TW" altLang="en-US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815110" name="Oval 6"/>
          <p:cNvSpPr>
            <a:spLocks noChangeArrowheads="1"/>
          </p:cNvSpPr>
          <p:nvPr/>
        </p:nvSpPr>
        <p:spPr bwMode="auto">
          <a:xfrm>
            <a:off x="2481263" y="4394200"/>
            <a:ext cx="795337" cy="79057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TW" altLang="en-US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815111" name="Oval 7"/>
          <p:cNvSpPr>
            <a:spLocks noChangeArrowheads="1"/>
          </p:cNvSpPr>
          <p:nvPr/>
        </p:nvSpPr>
        <p:spPr bwMode="auto">
          <a:xfrm>
            <a:off x="2147888" y="4103688"/>
            <a:ext cx="1447800" cy="1371600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TW" altLang="en-US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815112" name="Oval 8"/>
          <p:cNvSpPr>
            <a:spLocks noChangeArrowheads="1"/>
          </p:cNvSpPr>
          <p:nvPr/>
        </p:nvSpPr>
        <p:spPr bwMode="auto">
          <a:xfrm>
            <a:off x="1600200" y="3536950"/>
            <a:ext cx="2514600" cy="2514600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TW" altLang="en-US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grpSp>
        <p:nvGrpSpPr>
          <p:cNvPr id="689161" name="Group 9"/>
          <p:cNvGrpSpPr>
            <a:grpSpLocks noChangeAspect="1"/>
          </p:cNvGrpSpPr>
          <p:nvPr/>
        </p:nvGrpSpPr>
        <p:grpSpPr bwMode="auto">
          <a:xfrm>
            <a:off x="6705600" y="4392613"/>
            <a:ext cx="609600" cy="560387"/>
            <a:chOff x="3024" y="2112"/>
            <a:chExt cx="2112" cy="1948"/>
          </a:xfrm>
        </p:grpSpPr>
        <p:sp>
          <p:nvSpPr>
            <p:cNvPr id="689162" name="Freeform 10"/>
            <p:cNvSpPr>
              <a:spLocks noChangeAspect="1"/>
            </p:cNvSpPr>
            <p:nvPr/>
          </p:nvSpPr>
          <p:spPr bwMode="auto">
            <a:xfrm>
              <a:off x="3408" y="2796"/>
              <a:ext cx="1728" cy="1264"/>
            </a:xfrm>
            <a:custGeom>
              <a:avLst/>
              <a:gdLst>
                <a:gd name="T0" fmla="*/ 0 w 1728"/>
                <a:gd name="T1" fmla="*/ 1264 h 1264"/>
                <a:gd name="T2" fmla="*/ 96 w 1728"/>
                <a:gd name="T3" fmla="*/ 400 h 1264"/>
                <a:gd name="T4" fmla="*/ 432 w 1728"/>
                <a:gd name="T5" fmla="*/ 64 h 1264"/>
                <a:gd name="T6" fmla="*/ 1056 w 1728"/>
                <a:gd name="T7" fmla="*/ 16 h 1264"/>
                <a:gd name="T8" fmla="*/ 1728 w 1728"/>
                <a:gd name="T9" fmla="*/ 160 h 1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28"/>
                <a:gd name="T16" fmla="*/ 0 h 1264"/>
                <a:gd name="T17" fmla="*/ 1728 w 1728"/>
                <a:gd name="T18" fmla="*/ 1264 h 12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28" h="1264">
                  <a:moveTo>
                    <a:pt x="0" y="1264"/>
                  </a:moveTo>
                  <a:cubicBezTo>
                    <a:pt x="12" y="932"/>
                    <a:pt x="24" y="600"/>
                    <a:pt x="96" y="400"/>
                  </a:cubicBezTo>
                  <a:cubicBezTo>
                    <a:pt x="168" y="200"/>
                    <a:pt x="272" y="128"/>
                    <a:pt x="432" y="64"/>
                  </a:cubicBezTo>
                  <a:cubicBezTo>
                    <a:pt x="592" y="0"/>
                    <a:pt x="840" y="0"/>
                    <a:pt x="1056" y="16"/>
                  </a:cubicBezTo>
                  <a:cubicBezTo>
                    <a:pt x="1272" y="32"/>
                    <a:pt x="1500" y="96"/>
                    <a:pt x="1728" y="16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9163" name="Oval 11"/>
            <p:cNvSpPr>
              <a:spLocks noChangeAspect="1" noChangeArrowheads="1"/>
            </p:cNvSpPr>
            <p:nvPr/>
          </p:nvSpPr>
          <p:spPr bwMode="auto">
            <a:xfrm>
              <a:off x="3024" y="2112"/>
              <a:ext cx="1584" cy="1584"/>
            </a:xfrm>
            <a:prstGeom prst="ellipse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5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5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5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5110" grpId="0" animBg="1"/>
      <p:bldP spid="815111" grpId="0" animBg="1"/>
      <p:bldP spid="81511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F2A06803-74DA-4BBE-8D7B-B865C1F529F6}" type="slidenum">
              <a:rPr lang="en-US">
                <a:solidFill>
                  <a:srgbClr val="A50021"/>
                </a:solidFill>
              </a:rPr>
              <a:pPr/>
              <a:t>56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691202" name="Freeform 2"/>
          <p:cNvSpPr>
            <a:spLocks/>
          </p:cNvSpPr>
          <p:nvPr/>
        </p:nvSpPr>
        <p:spPr bwMode="auto">
          <a:xfrm>
            <a:off x="7334250" y="2565400"/>
            <a:ext cx="863600" cy="1955800"/>
          </a:xfrm>
          <a:custGeom>
            <a:avLst/>
            <a:gdLst>
              <a:gd name="T0" fmla="*/ 0 w 544"/>
              <a:gd name="T1" fmla="*/ 2147483647 h 1232"/>
              <a:gd name="T2" fmla="*/ 2147483647 w 544"/>
              <a:gd name="T3" fmla="*/ 2147483647 h 1232"/>
              <a:gd name="T4" fmla="*/ 2147483647 w 544"/>
              <a:gd name="T5" fmla="*/ 2147483647 h 1232"/>
              <a:gd name="T6" fmla="*/ 2147483647 w 544"/>
              <a:gd name="T7" fmla="*/ 2147483647 h 1232"/>
              <a:gd name="T8" fmla="*/ 2147483647 w 544"/>
              <a:gd name="T9" fmla="*/ 0 h 12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4"/>
              <a:gd name="T16" fmla="*/ 0 h 1232"/>
              <a:gd name="T17" fmla="*/ 544 w 544"/>
              <a:gd name="T18" fmla="*/ 1232 h 123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4" h="1232">
                <a:moveTo>
                  <a:pt x="0" y="1104"/>
                </a:moveTo>
                <a:cubicBezTo>
                  <a:pt x="172" y="1168"/>
                  <a:pt x="344" y="1232"/>
                  <a:pt x="432" y="1152"/>
                </a:cubicBezTo>
                <a:cubicBezTo>
                  <a:pt x="520" y="1072"/>
                  <a:pt x="544" y="776"/>
                  <a:pt x="528" y="624"/>
                </a:cubicBezTo>
                <a:cubicBezTo>
                  <a:pt x="512" y="472"/>
                  <a:pt x="336" y="344"/>
                  <a:pt x="336" y="240"/>
                </a:cubicBezTo>
                <a:cubicBezTo>
                  <a:pt x="336" y="136"/>
                  <a:pt x="432" y="68"/>
                  <a:pt x="528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1203" name="Freeform 3"/>
          <p:cNvSpPr>
            <a:spLocks/>
          </p:cNvSpPr>
          <p:nvPr/>
        </p:nvSpPr>
        <p:spPr bwMode="auto">
          <a:xfrm>
            <a:off x="5886450" y="4633913"/>
            <a:ext cx="1054100" cy="1344612"/>
          </a:xfrm>
          <a:custGeom>
            <a:avLst/>
            <a:gdLst>
              <a:gd name="T0" fmla="*/ 0 w 664"/>
              <a:gd name="T1" fmla="*/ 2147483647 h 847"/>
              <a:gd name="T2" fmla="*/ 2147483647 w 664"/>
              <a:gd name="T3" fmla="*/ 2147483647 h 847"/>
              <a:gd name="T4" fmla="*/ 2147483647 w 664"/>
              <a:gd name="T5" fmla="*/ 2147483647 h 847"/>
              <a:gd name="T6" fmla="*/ 2147483647 w 664"/>
              <a:gd name="T7" fmla="*/ 2147483647 h 847"/>
              <a:gd name="T8" fmla="*/ 2147483647 w 664"/>
              <a:gd name="T9" fmla="*/ 2147483647 h 847"/>
              <a:gd name="T10" fmla="*/ 2147483647 w 664"/>
              <a:gd name="T11" fmla="*/ 0 h 84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64"/>
              <a:gd name="T19" fmla="*/ 0 h 847"/>
              <a:gd name="T20" fmla="*/ 664 w 664"/>
              <a:gd name="T21" fmla="*/ 847 h 84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64" h="847">
                <a:moveTo>
                  <a:pt x="0" y="791"/>
                </a:moveTo>
                <a:cubicBezTo>
                  <a:pt x="208" y="819"/>
                  <a:pt x="416" y="847"/>
                  <a:pt x="480" y="791"/>
                </a:cubicBezTo>
                <a:cubicBezTo>
                  <a:pt x="544" y="735"/>
                  <a:pt x="360" y="527"/>
                  <a:pt x="384" y="455"/>
                </a:cubicBezTo>
                <a:cubicBezTo>
                  <a:pt x="408" y="383"/>
                  <a:pt x="584" y="399"/>
                  <a:pt x="624" y="359"/>
                </a:cubicBezTo>
                <a:cubicBezTo>
                  <a:pt x="664" y="319"/>
                  <a:pt x="628" y="275"/>
                  <a:pt x="624" y="215"/>
                </a:cubicBezTo>
                <a:cubicBezTo>
                  <a:pt x="620" y="155"/>
                  <a:pt x="610" y="77"/>
                  <a:pt x="601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1204" name="Rectangle 4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Scale invariant detection</a:t>
            </a:r>
            <a:endParaRPr lang="ru-RU" altLang="zh-TW" sz="3200"/>
          </a:p>
        </p:txBody>
      </p:sp>
      <p:sp>
        <p:nvSpPr>
          <p:cNvPr id="691205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696913" y="1439863"/>
            <a:ext cx="8207375" cy="3838575"/>
          </a:xfrm>
        </p:spPr>
        <p:txBody>
          <a:bodyPr/>
          <a:lstStyle/>
          <a:p>
            <a:r>
              <a:rPr lang="en-US" altLang="zh-TW">
                <a:ea typeface="新細明體" pitchFamily="18" charset="-120"/>
              </a:rPr>
              <a:t>The problem: how do we choose corresponding circles </a:t>
            </a:r>
            <a:r>
              <a:rPr lang="en-US" altLang="zh-TW" b="1" i="1">
                <a:solidFill>
                  <a:srgbClr val="0033CC"/>
                </a:solidFill>
                <a:ea typeface="新細明體" pitchFamily="18" charset="-120"/>
              </a:rPr>
              <a:t>independently</a:t>
            </a:r>
            <a:r>
              <a:rPr lang="en-US" altLang="zh-TW">
                <a:ea typeface="新細明體" pitchFamily="18" charset="-120"/>
              </a:rPr>
              <a:t> in each image?</a:t>
            </a:r>
          </a:p>
          <a:p>
            <a:r>
              <a:rPr lang="en-US" altLang="zh-TW">
                <a:ea typeface="新細明體" pitchFamily="18" charset="-120"/>
              </a:rPr>
              <a:t>Aperture problem</a:t>
            </a:r>
          </a:p>
        </p:txBody>
      </p:sp>
      <p:sp>
        <p:nvSpPr>
          <p:cNvPr id="691206" name="Freeform 6"/>
          <p:cNvSpPr>
            <a:spLocks/>
          </p:cNvSpPr>
          <p:nvPr/>
        </p:nvSpPr>
        <p:spPr bwMode="auto">
          <a:xfrm>
            <a:off x="2228850" y="4699000"/>
            <a:ext cx="2743200" cy="2006600"/>
          </a:xfrm>
          <a:custGeom>
            <a:avLst/>
            <a:gdLst>
              <a:gd name="T0" fmla="*/ 0 w 1728"/>
              <a:gd name="T1" fmla="*/ 2147483647 h 1264"/>
              <a:gd name="T2" fmla="*/ 2147483647 w 1728"/>
              <a:gd name="T3" fmla="*/ 2147483647 h 1264"/>
              <a:gd name="T4" fmla="*/ 2147483647 w 1728"/>
              <a:gd name="T5" fmla="*/ 2147483647 h 1264"/>
              <a:gd name="T6" fmla="*/ 2147483647 w 1728"/>
              <a:gd name="T7" fmla="*/ 2147483647 h 1264"/>
              <a:gd name="T8" fmla="*/ 2147483647 w 1728"/>
              <a:gd name="T9" fmla="*/ 2147483647 h 12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28"/>
              <a:gd name="T16" fmla="*/ 0 h 1264"/>
              <a:gd name="T17" fmla="*/ 1728 w 1728"/>
              <a:gd name="T18" fmla="*/ 1264 h 126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28" h="1264">
                <a:moveTo>
                  <a:pt x="0" y="1264"/>
                </a:moveTo>
                <a:cubicBezTo>
                  <a:pt x="12" y="932"/>
                  <a:pt x="24" y="600"/>
                  <a:pt x="96" y="400"/>
                </a:cubicBezTo>
                <a:cubicBezTo>
                  <a:pt x="168" y="200"/>
                  <a:pt x="272" y="128"/>
                  <a:pt x="432" y="64"/>
                </a:cubicBezTo>
                <a:cubicBezTo>
                  <a:pt x="592" y="0"/>
                  <a:pt x="840" y="0"/>
                  <a:pt x="1056" y="16"/>
                </a:cubicBezTo>
                <a:cubicBezTo>
                  <a:pt x="1272" y="32"/>
                  <a:pt x="1500" y="96"/>
                  <a:pt x="1728" y="16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1207" name="Oval 7"/>
          <p:cNvSpPr>
            <a:spLocks noChangeArrowheads="1"/>
          </p:cNvSpPr>
          <p:nvPr/>
        </p:nvSpPr>
        <p:spPr bwMode="auto">
          <a:xfrm>
            <a:off x="2700338" y="4651375"/>
            <a:ext cx="381000" cy="381000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TW" altLang="en-US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691208" name="Oval 8"/>
          <p:cNvSpPr>
            <a:spLocks noChangeArrowheads="1"/>
          </p:cNvSpPr>
          <p:nvPr/>
        </p:nvSpPr>
        <p:spPr bwMode="auto">
          <a:xfrm>
            <a:off x="2500313" y="4470400"/>
            <a:ext cx="795337" cy="79057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TW" altLang="en-US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691209" name="Oval 9"/>
          <p:cNvSpPr>
            <a:spLocks noChangeArrowheads="1"/>
          </p:cNvSpPr>
          <p:nvPr/>
        </p:nvSpPr>
        <p:spPr bwMode="auto">
          <a:xfrm>
            <a:off x="2166938" y="4179888"/>
            <a:ext cx="1447800" cy="1371600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TW" altLang="en-US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691210" name="Oval 10"/>
          <p:cNvSpPr>
            <a:spLocks noChangeArrowheads="1"/>
          </p:cNvSpPr>
          <p:nvPr/>
        </p:nvSpPr>
        <p:spPr bwMode="auto">
          <a:xfrm>
            <a:off x="1619250" y="3613150"/>
            <a:ext cx="2514600" cy="2514600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TW" altLang="en-US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691211" name="Freeform 11"/>
          <p:cNvSpPr>
            <a:spLocks noChangeAspect="1"/>
          </p:cNvSpPr>
          <p:nvPr/>
        </p:nvSpPr>
        <p:spPr bwMode="auto">
          <a:xfrm>
            <a:off x="6835775" y="4275138"/>
            <a:ext cx="498475" cy="363537"/>
          </a:xfrm>
          <a:custGeom>
            <a:avLst/>
            <a:gdLst>
              <a:gd name="T0" fmla="*/ 0 w 1728"/>
              <a:gd name="T1" fmla="*/ 2147483647 h 1264"/>
              <a:gd name="T2" fmla="*/ 2147483647 w 1728"/>
              <a:gd name="T3" fmla="*/ 2147483647 h 1264"/>
              <a:gd name="T4" fmla="*/ 2147483647 w 1728"/>
              <a:gd name="T5" fmla="*/ 2147483647 h 1264"/>
              <a:gd name="T6" fmla="*/ 2147483647 w 1728"/>
              <a:gd name="T7" fmla="*/ 2147483647 h 1264"/>
              <a:gd name="T8" fmla="*/ 2147483647 w 1728"/>
              <a:gd name="T9" fmla="*/ 2147483647 h 12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28"/>
              <a:gd name="T16" fmla="*/ 0 h 1264"/>
              <a:gd name="T17" fmla="*/ 1728 w 1728"/>
              <a:gd name="T18" fmla="*/ 1264 h 126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28" h="1264">
                <a:moveTo>
                  <a:pt x="0" y="1264"/>
                </a:moveTo>
                <a:cubicBezTo>
                  <a:pt x="12" y="932"/>
                  <a:pt x="24" y="600"/>
                  <a:pt x="96" y="400"/>
                </a:cubicBezTo>
                <a:cubicBezTo>
                  <a:pt x="168" y="200"/>
                  <a:pt x="272" y="128"/>
                  <a:pt x="432" y="64"/>
                </a:cubicBezTo>
                <a:cubicBezTo>
                  <a:pt x="592" y="0"/>
                  <a:pt x="840" y="0"/>
                  <a:pt x="1056" y="16"/>
                </a:cubicBezTo>
                <a:cubicBezTo>
                  <a:pt x="1272" y="32"/>
                  <a:pt x="1500" y="96"/>
                  <a:pt x="1728" y="16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1212" name="Oval 12"/>
          <p:cNvSpPr>
            <a:spLocks noChangeArrowheads="1"/>
          </p:cNvSpPr>
          <p:nvPr/>
        </p:nvSpPr>
        <p:spPr bwMode="auto">
          <a:xfrm>
            <a:off x="6553200" y="3913188"/>
            <a:ext cx="795338" cy="790575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TW" altLang="en-US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691213" name="Oval 13"/>
          <p:cNvSpPr>
            <a:spLocks noChangeArrowheads="1"/>
          </p:cNvSpPr>
          <p:nvPr/>
        </p:nvSpPr>
        <p:spPr bwMode="auto">
          <a:xfrm>
            <a:off x="6219825" y="3622675"/>
            <a:ext cx="1447800" cy="1371600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TW" altLang="en-US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691214" name="Oval 14"/>
          <p:cNvSpPr>
            <a:spLocks noChangeArrowheads="1"/>
          </p:cNvSpPr>
          <p:nvPr/>
        </p:nvSpPr>
        <p:spPr bwMode="auto">
          <a:xfrm>
            <a:off x="5672138" y="3055938"/>
            <a:ext cx="2514600" cy="2514600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TW" altLang="en-US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691215" name="Oval 15"/>
          <p:cNvSpPr>
            <a:spLocks noChangeAspect="1" noChangeArrowheads="1"/>
          </p:cNvSpPr>
          <p:nvPr/>
        </p:nvSpPr>
        <p:spPr bwMode="auto">
          <a:xfrm>
            <a:off x="6724650" y="4078288"/>
            <a:ext cx="457200" cy="455612"/>
          </a:xfrm>
          <a:prstGeom prst="ellipse">
            <a:avLst/>
          </a:prstGeom>
          <a:solidFill>
            <a:schemeClr val="accent1">
              <a:alpha val="50195"/>
            </a:scheme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TW" altLang="en-US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C0B9731F-BBAE-4922-BBB2-67CFC3F0793D}" type="slidenum">
              <a:rPr lang="en-US">
                <a:solidFill>
                  <a:srgbClr val="A50021"/>
                </a:solidFill>
              </a:rPr>
              <a:pPr/>
              <a:t>57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693250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395288" y="2565400"/>
            <a:ext cx="8353425" cy="1470025"/>
          </a:xfrm>
        </p:spPr>
        <p:txBody>
          <a:bodyPr/>
          <a:lstStyle/>
          <a:p>
            <a:r>
              <a:rPr lang="en-US" altLang="zh-TW" sz="4000">
                <a:latin typeface="Garamond" pitchFamily="18" charset="0"/>
                <a:ea typeface="新細明體" pitchFamily="18" charset="-120"/>
              </a:rPr>
              <a:t>SIFT </a:t>
            </a:r>
            <a:br>
              <a:rPr lang="en-US" altLang="zh-TW" sz="4000">
                <a:latin typeface="Garamond" pitchFamily="18" charset="0"/>
                <a:ea typeface="新細明體" pitchFamily="18" charset="-120"/>
              </a:rPr>
            </a:br>
            <a:r>
              <a:rPr lang="en-US" altLang="zh-TW" sz="4000">
                <a:latin typeface="Garamond" pitchFamily="18" charset="0"/>
                <a:ea typeface="新細明體" pitchFamily="18" charset="-120"/>
              </a:rPr>
              <a:t>(</a:t>
            </a:r>
            <a:r>
              <a:rPr lang="en-US" altLang="zh-TW" sz="4000">
                <a:solidFill>
                  <a:srgbClr val="FF0000"/>
                </a:solidFill>
                <a:latin typeface="Garamond" pitchFamily="18" charset="0"/>
                <a:ea typeface="新細明體" pitchFamily="18" charset="-120"/>
              </a:rPr>
              <a:t>Scale Invariant</a:t>
            </a:r>
            <a:r>
              <a:rPr lang="en-US" altLang="zh-TW" sz="4000">
                <a:latin typeface="Garamond" pitchFamily="18" charset="0"/>
                <a:ea typeface="新細明體" pitchFamily="18" charset="-120"/>
              </a:rPr>
              <a:t> Feature Transform)</a:t>
            </a:r>
            <a:endParaRPr lang="en-US" altLang="zh-TW" sz="3200" i="1">
              <a:latin typeface="Garamond" pitchFamily="18" charset="0"/>
              <a:ea typeface="新細明體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5AC511E5-C9FB-4CDB-B871-4C025092C516}" type="slidenum">
              <a:rPr lang="en-US">
                <a:solidFill>
                  <a:srgbClr val="A50021"/>
                </a:solidFill>
              </a:rPr>
              <a:pPr/>
              <a:t>58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69529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SIFT</a:t>
            </a:r>
          </a:p>
        </p:txBody>
      </p:sp>
      <p:sp>
        <p:nvSpPr>
          <p:cNvPr id="69529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SIFT is an carefully designed procedure with empirically determined parameters for  the invariant and distinctive features.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1B717254-C489-4E6D-8965-2D90F2934840}" type="slidenum">
              <a:rPr lang="en-US">
                <a:solidFill>
                  <a:srgbClr val="A50021"/>
                </a:solidFill>
              </a:rPr>
              <a:pPr/>
              <a:t>59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6973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SIFT stages:</a:t>
            </a:r>
          </a:p>
        </p:txBody>
      </p:sp>
      <p:sp>
        <p:nvSpPr>
          <p:cNvPr id="6973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371600"/>
            <a:ext cx="8229600" cy="2082800"/>
          </a:xfrm>
        </p:spPr>
        <p:txBody>
          <a:bodyPr/>
          <a:lstStyle/>
          <a:p>
            <a:r>
              <a:rPr lang="en-US" altLang="zh-TW">
                <a:ea typeface="新細明體" pitchFamily="18" charset="-120"/>
              </a:rPr>
              <a:t>Scale-space extrema detection</a:t>
            </a:r>
          </a:p>
          <a:p>
            <a:r>
              <a:rPr lang="en-US" altLang="zh-TW">
                <a:ea typeface="新細明體" pitchFamily="18" charset="-120"/>
              </a:rPr>
              <a:t>Keypoint localization</a:t>
            </a:r>
          </a:p>
          <a:p>
            <a:r>
              <a:rPr lang="en-US" altLang="zh-TW">
                <a:ea typeface="新細明體" pitchFamily="18" charset="-120"/>
              </a:rPr>
              <a:t>Orientation assignment</a:t>
            </a:r>
          </a:p>
          <a:p>
            <a:r>
              <a:rPr lang="en-US" altLang="zh-TW">
                <a:ea typeface="新細明體" pitchFamily="18" charset="-120"/>
              </a:rPr>
              <a:t>Keypoint descriptor</a:t>
            </a:r>
          </a:p>
        </p:txBody>
      </p:sp>
      <p:pic>
        <p:nvPicPr>
          <p:cNvPr id="640004" name="Picture 4" descr="vangogh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0863" y="3773487"/>
            <a:ext cx="2854325" cy="194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2012950" y="4140200"/>
            <a:ext cx="2005013" cy="1311275"/>
            <a:chOff x="1268" y="2789"/>
            <a:chExt cx="1263" cy="826"/>
          </a:xfrm>
        </p:grpSpPr>
        <p:grpSp>
          <p:nvGrpSpPr>
            <p:cNvPr id="697350" name="Group 5"/>
            <p:cNvGrpSpPr>
              <a:grpSpLocks noChangeAspect="1"/>
            </p:cNvGrpSpPr>
            <p:nvPr/>
          </p:nvGrpSpPr>
          <p:grpSpPr bwMode="auto">
            <a:xfrm>
              <a:off x="1268" y="3345"/>
              <a:ext cx="124" cy="124"/>
              <a:chOff x="1824" y="1728"/>
              <a:chExt cx="1392" cy="1392"/>
            </a:xfrm>
          </p:grpSpPr>
          <p:sp>
            <p:nvSpPr>
              <p:cNvPr id="697351" name="Line 6"/>
              <p:cNvSpPr>
                <a:spLocks noChangeAspect="1" noChangeShapeType="1"/>
              </p:cNvSpPr>
              <p:nvPr/>
            </p:nvSpPr>
            <p:spPr bwMode="auto">
              <a:xfrm flipV="1">
                <a:off x="2502" y="1728"/>
                <a:ext cx="0" cy="1392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7352" name="Line 7"/>
              <p:cNvSpPr>
                <a:spLocks noChangeAspect="1" noChangeShapeType="1"/>
              </p:cNvSpPr>
              <p:nvPr/>
            </p:nvSpPr>
            <p:spPr bwMode="auto">
              <a:xfrm rot="16200000" flipV="1">
                <a:off x="2520" y="1704"/>
                <a:ext cx="0" cy="1392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697353" name="Group 8"/>
            <p:cNvGrpSpPr>
              <a:grpSpLocks noChangeAspect="1"/>
            </p:cNvGrpSpPr>
            <p:nvPr/>
          </p:nvGrpSpPr>
          <p:grpSpPr bwMode="auto">
            <a:xfrm>
              <a:off x="1955" y="3410"/>
              <a:ext cx="124" cy="125"/>
              <a:chOff x="1824" y="1728"/>
              <a:chExt cx="1392" cy="1392"/>
            </a:xfrm>
          </p:grpSpPr>
          <p:sp>
            <p:nvSpPr>
              <p:cNvPr id="697354" name="Line 9"/>
              <p:cNvSpPr>
                <a:spLocks noChangeAspect="1" noChangeShapeType="1"/>
              </p:cNvSpPr>
              <p:nvPr/>
            </p:nvSpPr>
            <p:spPr bwMode="auto">
              <a:xfrm flipV="1">
                <a:off x="2502" y="1728"/>
                <a:ext cx="0" cy="1392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7355" name="Line 10"/>
              <p:cNvSpPr>
                <a:spLocks noChangeAspect="1" noChangeShapeType="1"/>
              </p:cNvSpPr>
              <p:nvPr/>
            </p:nvSpPr>
            <p:spPr bwMode="auto">
              <a:xfrm rot="16200000" flipV="1">
                <a:off x="2520" y="1704"/>
                <a:ext cx="0" cy="1392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697356" name="Group 11"/>
            <p:cNvGrpSpPr>
              <a:grpSpLocks noChangeAspect="1"/>
            </p:cNvGrpSpPr>
            <p:nvPr/>
          </p:nvGrpSpPr>
          <p:grpSpPr bwMode="auto">
            <a:xfrm>
              <a:off x="1680" y="3178"/>
              <a:ext cx="125" cy="124"/>
              <a:chOff x="1824" y="1728"/>
              <a:chExt cx="1392" cy="1392"/>
            </a:xfrm>
          </p:grpSpPr>
          <p:sp>
            <p:nvSpPr>
              <p:cNvPr id="697357" name="Line 12"/>
              <p:cNvSpPr>
                <a:spLocks noChangeAspect="1" noChangeShapeType="1"/>
              </p:cNvSpPr>
              <p:nvPr/>
            </p:nvSpPr>
            <p:spPr bwMode="auto">
              <a:xfrm flipV="1">
                <a:off x="2502" y="1728"/>
                <a:ext cx="0" cy="1392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7358" name="Line 13"/>
              <p:cNvSpPr>
                <a:spLocks noChangeAspect="1" noChangeShapeType="1"/>
              </p:cNvSpPr>
              <p:nvPr/>
            </p:nvSpPr>
            <p:spPr bwMode="auto">
              <a:xfrm rot="16200000" flipV="1">
                <a:off x="2520" y="1704"/>
                <a:ext cx="0" cy="1392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697359" name="Group 14"/>
            <p:cNvGrpSpPr>
              <a:grpSpLocks noChangeAspect="1"/>
            </p:cNvGrpSpPr>
            <p:nvPr/>
          </p:nvGrpSpPr>
          <p:grpSpPr bwMode="auto">
            <a:xfrm>
              <a:off x="1400" y="3002"/>
              <a:ext cx="125" cy="125"/>
              <a:chOff x="1824" y="1728"/>
              <a:chExt cx="1392" cy="1392"/>
            </a:xfrm>
          </p:grpSpPr>
          <p:sp>
            <p:nvSpPr>
              <p:cNvPr id="697360" name="Line 15"/>
              <p:cNvSpPr>
                <a:spLocks noChangeAspect="1" noChangeShapeType="1"/>
              </p:cNvSpPr>
              <p:nvPr/>
            </p:nvSpPr>
            <p:spPr bwMode="auto">
              <a:xfrm flipV="1">
                <a:off x="2502" y="1728"/>
                <a:ext cx="0" cy="1392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7361" name="Line 16"/>
              <p:cNvSpPr>
                <a:spLocks noChangeAspect="1" noChangeShapeType="1"/>
              </p:cNvSpPr>
              <p:nvPr/>
            </p:nvSpPr>
            <p:spPr bwMode="auto">
              <a:xfrm rot="16200000" flipV="1">
                <a:off x="2520" y="1704"/>
                <a:ext cx="0" cy="1392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697362" name="Group 17"/>
            <p:cNvGrpSpPr>
              <a:grpSpLocks noChangeAspect="1"/>
            </p:cNvGrpSpPr>
            <p:nvPr/>
          </p:nvGrpSpPr>
          <p:grpSpPr bwMode="auto">
            <a:xfrm>
              <a:off x="2321" y="3391"/>
              <a:ext cx="124" cy="124"/>
              <a:chOff x="1824" y="1728"/>
              <a:chExt cx="1392" cy="1392"/>
            </a:xfrm>
          </p:grpSpPr>
          <p:sp>
            <p:nvSpPr>
              <p:cNvPr id="697363" name="Line 18"/>
              <p:cNvSpPr>
                <a:spLocks noChangeAspect="1" noChangeShapeType="1"/>
              </p:cNvSpPr>
              <p:nvPr/>
            </p:nvSpPr>
            <p:spPr bwMode="auto">
              <a:xfrm flipV="1">
                <a:off x="2502" y="1728"/>
                <a:ext cx="0" cy="1392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7364" name="Line 19"/>
              <p:cNvSpPr>
                <a:spLocks noChangeAspect="1" noChangeShapeType="1"/>
              </p:cNvSpPr>
              <p:nvPr/>
            </p:nvSpPr>
            <p:spPr bwMode="auto">
              <a:xfrm rot="16200000" flipV="1">
                <a:off x="2520" y="1704"/>
                <a:ext cx="0" cy="1392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697365" name="Group 20"/>
            <p:cNvGrpSpPr>
              <a:grpSpLocks noChangeAspect="1"/>
            </p:cNvGrpSpPr>
            <p:nvPr/>
          </p:nvGrpSpPr>
          <p:grpSpPr bwMode="auto">
            <a:xfrm>
              <a:off x="2207" y="2789"/>
              <a:ext cx="124" cy="124"/>
              <a:chOff x="1824" y="1728"/>
              <a:chExt cx="1392" cy="1392"/>
            </a:xfrm>
          </p:grpSpPr>
          <p:sp>
            <p:nvSpPr>
              <p:cNvPr id="697366" name="Line 21"/>
              <p:cNvSpPr>
                <a:spLocks noChangeAspect="1" noChangeShapeType="1"/>
              </p:cNvSpPr>
              <p:nvPr/>
            </p:nvSpPr>
            <p:spPr bwMode="auto">
              <a:xfrm flipV="1">
                <a:off x="2502" y="1728"/>
                <a:ext cx="0" cy="1392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7367" name="Line 22"/>
              <p:cNvSpPr>
                <a:spLocks noChangeAspect="1" noChangeShapeType="1"/>
              </p:cNvSpPr>
              <p:nvPr/>
            </p:nvSpPr>
            <p:spPr bwMode="auto">
              <a:xfrm rot="16200000" flipV="1">
                <a:off x="2520" y="1704"/>
                <a:ext cx="0" cy="1392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697368" name="Group 23"/>
            <p:cNvGrpSpPr>
              <a:grpSpLocks noChangeAspect="1"/>
            </p:cNvGrpSpPr>
            <p:nvPr/>
          </p:nvGrpSpPr>
          <p:grpSpPr bwMode="auto">
            <a:xfrm>
              <a:off x="2407" y="3029"/>
              <a:ext cx="124" cy="125"/>
              <a:chOff x="1824" y="1728"/>
              <a:chExt cx="1392" cy="1392"/>
            </a:xfrm>
          </p:grpSpPr>
          <p:sp>
            <p:nvSpPr>
              <p:cNvPr id="697369" name="Line 24"/>
              <p:cNvSpPr>
                <a:spLocks noChangeAspect="1" noChangeShapeType="1"/>
              </p:cNvSpPr>
              <p:nvPr/>
            </p:nvSpPr>
            <p:spPr bwMode="auto">
              <a:xfrm flipV="1">
                <a:off x="2502" y="1728"/>
                <a:ext cx="0" cy="1392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7370" name="Line 25"/>
              <p:cNvSpPr>
                <a:spLocks noChangeAspect="1" noChangeShapeType="1"/>
              </p:cNvSpPr>
              <p:nvPr/>
            </p:nvSpPr>
            <p:spPr bwMode="auto">
              <a:xfrm rot="16200000" flipV="1">
                <a:off x="2520" y="1704"/>
                <a:ext cx="0" cy="1392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697371" name="Group 26"/>
            <p:cNvGrpSpPr>
              <a:grpSpLocks noChangeAspect="1"/>
            </p:cNvGrpSpPr>
            <p:nvPr/>
          </p:nvGrpSpPr>
          <p:grpSpPr bwMode="auto">
            <a:xfrm>
              <a:off x="1621" y="3491"/>
              <a:ext cx="124" cy="124"/>
              <a:chOff x="1824" y="1728"/>
              <a:chExt cx="1392" cy="1392"/>
            </a:xfrm>
          </p:grpSpPr>
          <p:sp>
            <p:nvSpPr>
              <p:cNvPr id="697372" name="Line 27"/>
              <p:cNvSpPr>
                <a:spLocks noChangeAspect="1" noChangeShapeType="1"/>
              </p:cNvSpPr>
              <p:nvPr/>
            </p:nvSpPr>
            <p:spPr bwMode="auto">
              <a:xfrm flipV="1">
                <a:off x="2502" y="1728"/>
                <a:ext cx="0" cy="1392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7373" name="Line 28"/>
              <p:cNvSpPr>
                <a:spLocks noChangeAspect="1" noChangeShapeType="1"/>
              </p:cNvSpPr>
              <p:nvPr/>
            </p:nvSpPr>
            <p:spPr bwMode="auto">
              <a:xfrm rot="16200000" flipV="1">
                <a:off x="2520" y="1704"/>
                <a:ext cx="0" cy="1392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697374" name="Group 29"/>
            <p:cNvGrpSpPr>
              <a:grpSpLocks noChangeAspect="1"/>
            </p:cNvGrpSpPr>
            <p:nvPr/>
          </p:nvGrpSpPr>
          <p:grpSpPr bwMode="auto">
            <a:xfrm>
              <a:off x="1933" y="2997"/>
              <a:ext cx="125" cy="124"/>
              <a:chOff x="1824" y="1728"/>
              <a:chExt cx="1392" cy="1392"/>
            </a:xfrm>
          </p:grpSpPr>
          <p:sp>
            <p:nvSpPr>
              <p:cNvPr id="697375" name="Line 30"/>
              <p:cNvSpPr>
                <a:spLocks noChangeAspect="1" noChangeShapeType="1"/>
              </p:cNvSpPr>
              <p:nvPr/>
            </p:nvSpPr>
            <p:spPr bwMode="auto">
              <a:xfrm flipV="1">
                <a:off x="2502" y="1728"/>
                <a:ext cx="0" cy="1392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7376" name="Line 31"/>
              <p:cNvSpPr>
                <a:spLocks noChangeAspect="1" noChangeShapeType="1"/>
              </p:cNvSpPr>
              <p:nvPr/>
            </p:nvSpPr>
            <p:spPr bwMode="auto">
              <a:xfrm rot="16200000" flipV="1">
                <a:off x="2520" y="1704"/>
                <a:ext cx="0" cy="1392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2" name="Group 45"/>
          <p:cNvGrpSpPr>
            <a:grpSpLocks/>
          </p:cNvGrpSpPr>
          <p:nvPr/>
        </p:nvGrpSpPr>
        <p:grpSpPr bwMode="auto">
          <a:xfrm>
            <a:off x="3717925" y="3573463"/>
            <a:ext cx="3740150" cy="2071687"/>
            <a:chOff x="2342" y="2432"/>
            <a:chExt cx="2356" cy="1305"/>
          </a:xfrm>
        </p:grpSpPr>
        <p:grpSp>
          <p:nvGrpSpPr>
            <p:cNvPr id="697378" name="Group 44"/>
            <p:cNvGrpSpPr>
              <a:grpSpLocks/>
            </p:cNvGrpSpPr>
            <p:nvPr/>
          </p:nvGrpSpPr>
          <p:grpSpPr bwMode="auto">
            <a:xfrm>
              <a:off x="3177" y="2432"/>
              <a:ext cx="1521" cy="1305"/>
              <a:chOff x="3177" y="2432"/>
              <a:chExt cx="1521" cy="1305"/>
            </a:xfrm>
          </p:grpSpPr>
          <p:grpSp>
            <p:nvGrpSpPr>
              <p:cNvPr id="697379" name="Group 32"/>
              <p:cNvGrpSpPr>
                <a:grpSpLocks/>
              </p:cNvGrpSpPr>
              <p:nvPr/>
            </p:nvGrpSpPr>
            <p:grpSpPr bwMode="auto">
              <a:xfrm>
                <a:off x="3460" y="2432"/>
                <a:ext cx="1069" cy="1018"/>
                <a:chOff x="3479" y="1190"/>
                <a:chExt cx="1069" cy="1018"/>
              </a:xfrm>
            </p:grpSpPr>
            <p:sp>
              <p:nvSpPr>
                <p:cNvPr id="697380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3479" y="1190"/>
                  <a:ext cx="1069" cy="101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eaLnBrk="0" hangingPunct="0">
                    <a:spcBef>
                      <a:spcPct val="50000"/>
                    </a:spcBef>
                  </a:pPr>
                  <a:r>
                    <a:rPr lang="en-US" altLang="zh-TW" sz="10000">
                      <a:ea typeface="新細明體" pitchFamily="18" charset="-120"/>
                    </a:rPr>
                    <a:t>( )</a:t>
                  </a:r>
                  <a:endParaRPr lang="en-US" altLang="zh-TW" sz="20000">
                    <a:solidFill>
                      <a:schemeClr val="bg2"/>
                    </a:solidFill>
                    <a:ea typeface="新細明體" pitchFamily="18" charset="-120"/>
                  </a:endParaRPr>
                </a:p>
              </p:txBody>
            </p:sp>
            <p:sp>
              <p:nvSpPr>
                <p:cNvPr id="697381" name="Line 34"/>
                <p:cNvSpPr>
                  <a:spLocks noChangeShapeType="1"/>
                </p:cNvSpPr>
                <p:nvPr/>
              </p:nvSpPr>
              <p:spPr bwMode="auto">
                <a:xfrm>
                  <a:off x="3759" y="1603"/>
                  <a:ext cx="289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97382" name="Line 35"/>
                <p:cNvSpPr>
                  <a:spLocks noChangeShapeType="1"/>
                </p:cNvSpPr>
                <p:nvPr/>
              </p:nvSpPr>
              <p:spPr bwMode="auto">
                <a:xfrm>
                  <a:off x="3759" y="1699"/>
                  <a:ext cx="289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97383" name="Line 36"/>
                <p:cNvSpPr>
                  <a:spLocks noChangeShapeType="1"/>
                </p:cNvSpPr>
                <p:nvPr/>
              </p:nvSpPr>
              <p:spPr bwMode="auto">
                <a:xfrm>
                  <a:off x="3760" y="1795"/>
                  <a:ext cx="289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97384" name="Line 37"/>
                <p:cNvSpPr>
                  <a:spLocks noChangeShapeType="1"/>
                </p:cNvSpPr>
                <p:nvPr/>
              </p:nvSpPr>
              <p:spPr bwMode="auto">
                <a:xfrm>
                  <a:off x="3760" y="1891"/>
                  <a:ext cx="289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97385" name="Line 38"/>
                <p:cNvSpPr>
                  <a:spLocks noChangeShapeType="1"/>
                </p:cNvSpPr>
                <p:nvPr/>
              </p:nvSpPr>
              <p:spPr bwMode="auto">
                <a:xfrm>
                  <a:off x="3759" y="1995"/>
                  <a:ext cx="289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97386" name="Text Box 40"/>
              <p:cNvSpPr txBox="1">
                <a:spLocks noChangeArrowheads="1"/>
              </p:cNvSpPr>
              <p:nvPr/>
            </p:nvSpPr>
            <p:spPr bwMode="auto">
              <a:xfrm>
                <a:off x="3177" y="3449"/>
                <a:ext cx="1521" cy="288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algn="ctr" eaLnBrk="0" hangingPunct="0">
                  <a:spcBef>
                    <a:spcPct val="20000"/>
                  </a:spcBef>
                </a:pPr>
                <a:r>
                  <a:rPr lang="en-US" altLang="zh-TW">
                    <a:solidFill>
                      <a:srgbClr val="0033CC"/>
                    </a:solidFill>
                    <a:latin typeface="Trebuchet MS" pitchFamily="34" charset="0"/>
                    <a:ea typeface="新細明體" pitchFamily="18" charset="-120"/>
                  </a:rPr>
                  <a:t>local descriptor </a:t>
                </a:r>
              </a:p>
            </p:txBody>
          </p:sp>
        </p:grpSp>
        <p:grpSp>
          <p:nvGrpSpPr>
            <p:cNvPr id="697387" name="Group 42"/>
            <p:cNvGrpSpPr>
              <a:grpSpLocks/>
            </p:cNvGrpSpPr>
            <p:nvPr/>
          </p:nvGrpSpPr>
          <p:grpSpPr bwMode="auto">
            <a:xfrm>
              <a:off x="2342" y="2671"/>
              <a:ext cx="1186" cy="552"/>
              <a:chOff x="2342" y="2671"/>
              <a:chExt cx="1186" cy="552"/>
            </a:xfrm>
          </p:grpSpPr>
          <p:sp>
            <p:nvSpPr>
              <p:cNvPr id="697388" name="Freeform 39"/>
              <p:cNvSpPr>
                <a:spLocks/>
              </p:cNvSpPr>
              <p:nvPr/>
            </p:nvSpPr>
            <p:spPr bwMode="auto">
              <a:xfrm>
                <a:off x="2562" y="2671"/>
                <a:ext cx="966" cy="305"/>
              </a:xfrm>
              <a:custGeom>
                <a:avLst/>
                <a:gdLst>
                  <a:gd name="T0" fmla="*/ 0 w 1022"/>
                  <a:gd name="T1" fmla="*/ 718 h 284"/>
                  <a:gd name="T2" fmla="*/ 300 w 1022"/>
                  <a:gd name="T3" fmla="*/ 2 h 284"/>
                  <a:gd name="T4" fmla="*/ 491 w 1022"/>
                  <a:gd name="T5" fmla="*/ 680 h 284"/>
                  <a:gd name="T6" fmla="*/ 0 60000 65536"/>
                  <a:gd name="T7" fmla="*/ 0 60000 65536"/>
                  <a:gd name="T8" fmla="*/ 0 60000 65536"/>
                  <a:gd name="T9" fmla="*/ 0 w 1022"/>
                  <a:gd name="T10" fmla="*/ 0 h 284"/>
                  <a:gd name="T11" fmla="*/ 1022 w 1022"/>
                  <a:gd name="T12" fmla="*/ 284 h 28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22" h="284">
                    <a:moveTo>
                      <a:pt x="0" y="284"/>
                    </a:moveTo>
                    <a:cubicBezTo>
                      <a:pt x="226" y="144"/>
                      <a:pt x="452" y="4"/>
                      <a:pt x="622" y="2"/>
                    </a:cubicBezTo>
                    <a:cubicBezTo>
                      <a:pt x="792" y="0"/>
                      <a:pt x="907" y="134"/>
                      <a:pt x="1022" y="269"/>
                    </a:cubicBezTo>
                  </a:path>
                </a:pathLst>
              </a:custGeom>
              <a:noFill/>
              <a:ln w="38100">
                <a:solidFill>
                  <a:srgbClr val="0000FF"/>
                </a:solidFill>
                <a:round/>
                <a:headEnd/>
                <a:tailEnd type="arrow" w="med" len="med"/>
              </a:ln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97389" name="Oval 41"/>
              <p:cNvSpPr>
                <a:spLocks noChangeArrowheads="1"/>
              </p:cNvSpPr>
              <p:nvPr/>
            </p:nvSpPr>
            <p:spPr bwMode="auto">
              <a:xfrm>
                <a:off x="2342" y="2974"/>
                <a:ext cx="250" cy="249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/>
                <a:endParaRPr lang="zh-TW" altLang="zh-TW" b="1">
                  <a:solidFill>
                    <a:schemeClr val="bg1"/>
                  </a:solidFill>
                  <a:latin typeface="Arial" charset="0"/>
                  <a:ea typeface="新細明體" pitchFamily="18" charset="-120"/>
                </a:endParaRPr>
              </a:p>
            </p:txBody>
          </p:sp>
        </p:grpSp>
      </p:grpSp>
      <p:grpSp>
        <p:nvGrpSpPr>
          <p:cNvPr id="16" name="Group 48"/>
          <p:cNvGrpSpPr>
            <a:grpSpLocks/>
          </p:cNvGrpSpPr>
          <p:nvPr/>
        </p:nvGrpSpPr>
        <p:grpSpPr bwMode="auto">
          <a:xfrm>
            <a:off x="468313" y="1509713"/>
            <a:ext cx="8135937" cy="1081087"/>
            <a:chOff x="295" y="663"/>
            <a:chExt cx="5125" cy="681"/>
          </a:xfrm>
        </p:grpSpPr>
        <p:sp>
          <p:nvSpPr>
            <p:cNvPr id="697391" name="Rectangle 46"/>
            <p:cNvSpPr>
              <a:spLocks noChangeArrowheads="1"/>
            </p:cNvSpPr>
            <p:nvPr/>
          </p:nvSpPr>
          <p:spPr bwMode="auto">
            <a:xfrm>
              <a:off x="295" y="663"/>
              <a:ext cx="5125" cy="681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97392" name="Text Box 47"/>
            <p:cNvSpPr txBox="1">
              <a:spLocks noChangeArrowheads="1"/>
            </p:cNvSpPr>
            <p:nvPr/>
          </p:nvSpPr>
          <p:spPr bwMode="auto">
            <a:xfrm>
              <a:off x="4309" y="835"/>
              <a:ext cx="1020" cy="32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TW" sz="2800" b="1">
                  <a:solidFill>
                    <a:srgbClr val="FF0000"/>
                  </a:solidFill>
                  <a:latin typeface="Trebuchet MS" pitchFamily="34" charset="0"/>
                  <a:ea typeface="新細明體" pitchFamily="18" charset="-120"/>
                </a:rPr>
                <a:t>detector</a:t>
              </a:r>
            </a:p>
          </p:txBody>
        </p:sp>
      </p:grpSp>
      <p:grpSp>
        <p:nvGrpSpPr>
          <p:cNvPr id="17" name="Group 49"/>
          <p:cNvGrpSpPr>
            <a:grpSpLocks/>
          </p:cNvGrpSpPr>
          <p:nvPr/>
        </p:nvGrpSpPr>
        <p:grpSpPr bwMode="auto">
          <a:xfrm>
            <a:off x="468313" y="2590800"/>
            <a:ext cx="8135937" cy="1081087"/>
            <a:chOff x="295" y="663"/>
            <a:chExt cx="5125" cy="681"/>
          </a:xfrm>
        </p:grpSpPr>
        <p:sp>
          <p:nvSpPr>
            <p:cNvPr id="697394" name="Rectangle 50"/>
            <p:cNvSpPr>
              <a:spLocks noChangeArrowheads="1"/>
            </p:cNvSpPr>
            <p:nvPr/>
          </p:nvSpPr>
          <p:spPr bwMode="auto">
            <a:xfrm>
              <a:off x="295" y="663"/>
              <a:ext cx="5125" cy="681"/>
            </a:xfrm>
            <a:prstGeom prst="rect">
              <a:avLst/>
            </a:prstGeom>
            <a:noFill/>
            <a:ln w="2857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zh-TW" b="1">
                <a:solidFill>
                  <a:srgbClr val="0000FF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97395" name="Text Box 51"/>
            <p:cNvSpPr txBox="1">
              <a:spLocks noChangeArrowheads="1"/>
            </p:cNvSpPr>
            <p:nvPr/>
          </p:nvSpPr>
          <p:spPr bwMode="auto">
            <a:xfrm>
              <a:off x="4225" y="835"/>
              <a:ext cx="1191" cy="32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TW" sz="2800" b="1" dirty="0">
                  <a:solidFill>
                    <a:srgbClr val="0000FF"/>
                  </a:solidFill>
                  <a:latin typeface="Trebuchet MS" pitchFamily="34" charset="0"/>
                  <a:ea typeface="新細明體" pitchFamily="18" charset="-120"/>
                </a:rPr>
                <a:t>descriptor</a:t>
              </a:r>
            </a:p>
          </p:txBody>
        </p:sp>
      </p:grpSp>
      <p:sp>
        <p:nvSpPr>
          <p:cNvPr id="640052" name="Text Box 52"/>
          <p:cNvSpPr txBox="1">
            <a:spLocks noChangeArrowheads="1"/>
          </p:cNvSpPr>
          <p:nvPr/>
        </p:nvSpPr>
        <p:spPr bwMode="auto">
          <a:xfrm>
            <a:off x="1331913" y="5876925"/>
            <a:ext cx="644207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TW" b="1">
                <a:latin typeface="Trebuchet MS" pitchFamily="34" charset="0"/>
                <a:ea typeface="新細明體" pitchFamily="18" charset="-120"/>
              </a:rPr>
              <a:t>A 500x500 image gives about 2000 features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0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640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00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17ED2FF7-34B7-4E62-ACC5-7AD68AD8C5B9}" type="slidenum">
              <a:rPr lang="en-US">
                <a:solidFill>
                  <a:srgbClr val="A50021"/>
                </a:solidFill>
              </a:rPr>
              <a:pPr/>
              <a:t>6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600066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395288" y="2565400"/>
            <a:ext cx="8353425" cy="1470025"/>
          </a:xfrm>
        </p:spPr>
        <p:txBody>
          <a:bodyPr/>
          <a:lstStyle/>
          <a:p>
            <a:r>
              <a:rPr lang="en-US" altLang="zh-TW" sz="4400" dirty="0" smtClean="0">
                <a:latin typeface="Garamond" pitchFamily="18" charset="0"/>
                <a:ea typeface="新細明體" pitchFamily="18" charset="-120"/>
              </a:rPr>
              <a:t>Corner </a:t>
            </a:r>
            <a:r>
              <a:rPr lang="en-US" altLang="zh-TW" sz="4400" dirty="0">
                <a:latin typeface="Garamond" pitchFamily="18" charset="0"/>
                <a:ea typeface="新細明體" pitchFamily="18" charset="-120"/>
              </a:rPr>
              <a:t>detector</a:t>
            </a:r>
            <a:endParaRPr lang="en-US" altLang="zh-TW" i="1" dirty="0">
              <a:latin typeface="Garamond" pitchFamily="18" charset="0"/>
              <a:ea typeface="新細明體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2364B897-5E45-4FD6-90BC-3B6F23713FCA}" type="slidenum">
              <a:rPr lang="en-US">
                <a:solidFill>
                  <a:srgbClr val="A50021"/>
                </a:solidFill>
              </a:rPr>
              <a:pPr/>
              <a:t>60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69939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US" altLang="zh-TW" sz="3200" dirty="0">
                <a:ea typeface="新細明體" pitchFamily="18" charset="-120"/>
              </a:rPr>
              <a:t>1. Detection of scale-space </a:t>
            </a:r>
            <a:r>
              <a:rPr lang="en-US" altLang="zh-TW" sz="3200" dirty="0" err="1">
                <a:ea typeface="新細明體" pitchFamily="18" charset="-120"/>
              </a:rPr>
              <a:t>extrema</a:t>
            </a:r>
            <a:endParaRPr lang="en-US" altLang="zh-TW" sz="3200" dirty="0">
              <a:ea typeface="新細明體" pitchFamily="18" charset="-120"/>
            </a:endParaRPr>
          </a:p>
        </p:txBody>
      </p:sp>
      <p:sp>
        <p:nvSpPr>
          <p:cNvPr id="6993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For scale invariance, search for stable features across all possible scales using a continuous function of scale, scale space.</a:t>
            </a:r>
          </a:p>
          <a:p>
            <a:r>
              <a:rPr lang="en-US" altLang="zh-TW">
                <a:ea typeface="新細明體" pitchFamily="18" charset="-120"/>
              </a:rPr>
              <a:t>SIFT uses DoG filter for scale space because it is efficient and as stable as scale-normalized Laplacian of Gaussian.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AB64AFFB-D750-4A02-8312-5C403B65C54B}" type="slidenum">
              <a:rPr lang="en-US">
                <a:solidFill>
                  <a:srgbClr val="A50021"/>
                </a:solidFill>
              </a:rPr>
              <a:pPr/>
              <a:t>61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7014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US" altLang="zh-TW" sz="3200" dirty="0">
                <a:ea typeface="新細明體" pitchFamily="18" charset="-120"/>
              </a:rPr>
              <a:t>1. Detection of scale-space </a:t>
            </a:r>
            <a:r>
              <a:rPr lang="en-US" altLang="zh-TW" sz="3200" dirty="0" err="1" smtClean="0">
                <a:ea typeface="新細明體" pitchFamily="18" charset="-120"/>
              </a:rPr>
              <a:t>extrema</a:t>
            </a:r>
            <a:r>
              <a:rPr lang="en-US" altLang="zh-TW" sz="3200" dirty="0" smtClean="0">
                <a:ea typeface="新細明體" pitchFamily="18" charset="-120"/>
              </a:rPr>
              <a:t/>
            </a:r>
            <a:br>
              <a:rPr lang="en-US" altLang="zh-TW" sz="3200" dirty="0" smtClean="0">
                <a:ea typeface="新細明體" pitchFamily="18" charset="-120"/>
              </a:rPr>
            </a:br>
            <a:r>
              <a:rPr lang="en-US" altLang="zh-TW" sz="2000" b="1" dirty="0" err="1" smtClean="0">
                <a:solidFill>
                  <a:srgbClr val="FF0000"/>
                </a:solidFill>
                <a:ea typeface="新細明體" pitchFamily="18" charset="-120"/>
              </a:rPr>
              <a:t>DoG</a:t>
            </a:r>
            <a:r>
              <a:rPr lang="en-US" altLang="zh-TW" sz="2000" b="1" dirty="0" smtClean="0">
                <a:solidFill>
                  <a:srgbClr val="FF0000"/>
                </a:solidFill>
                <a:ea typeface="新細明體" pitchFamily="18" charset="-120"/>
              </a:rPr>
              <a:t> </a:t>
            </a:r>
            <a:r>
              <a:rPr lang="en-US" altLang="zh-TW" sz="2000" b="1" dirty="0">
                <a:solidFill>
                  <a:srgbClr val="FF0000"/>
                </a:solidFill>
                <a:ea typeface="新細明體" pitchFamily="18" charset="-120"/>
              </a:rPr>
              <a:t>filtering</a:t>
            </a:r>
            <a:endParaRPr lang="en-US" altLang="zh-TW" sz="3200" b="1" dirty="0">
              <a:solidFill>
                <a:srgbClr val="FF0000"/>
              </a:solidFill>
              <a:ea typeface="新細明體" pitchFamily="18" charset="-120"/>
            </a:endParaRPr>
          </a:p>
        </p:txBody>
      </p:sp>
      <p:pic>
        <p:nvPicPr>
          <p:cNvPr id="70144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3350" y="1412875"/>
            <a:ext cx="5781675" cy="7143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701444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44625" y="2060575"/>
            <a:ext cx="6583363" cy="8572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701445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11413" y="3573463"/>
            <a:ext cx="4143375" cy="685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701446" name="Rectangle 8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7200" y="1066800"/>
            <a:ext cx="7786687" cy="469900"/>
          </a:xfrm>
          <a:noFill/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TW" sz="2800" dirty="0">
                <a:ea typeface="新細明體" pitchFamily="18" charset="-120"/>
              </a:rPr>
              <a:t>Convolution with a variable-scale Gaussian</a:t>
            </a:r>
          </a:p>
        </p:txBody>
      </p:sp>
      <p:sp>
        <p:nvSpPr>
          <p:cNvPr id="701447" name="Rectangle 9"/>
          <p:cNvSpPr>
            <a:spLocks noChangeArrowheads="1"/>
          </p:cNvSpPr>
          <p:nvPr/>
        </p:nvSpPr>
        <p:spPr bwMode="auto">
          <a:xfrm>
            <a:off x="468313" y="2997200"/>
            <a:ext cx="7786687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kumimoji="1" lang="en-US" altLang="zh-TW">
                <a:latin typeface="Trebuchet MS" pitchFamily="34" charset="0"/>
                <a:ea typeface="新細明體" pitchFamily="18" charset="-120"/>
              </a:rPr>
              <a:t>Difference-of-Gaussian (DoG) filter</a:t>
            </a:r>
          </a:p>
        </p:txBody>
      </p:sp>
      <p:sp>
        <p:nvSpPr>
          <p:cNvPr id="701448" name="Rectangle 10"/>
          <p:cNvSpPr>
            <a:spLocks noChangeArrowheads="1"/>
          </p:cNvSpPr>
          <p:nvPr/>
        </p:nvSpPr>
        <p:spPr bwMode="auto">
          <a:xfrm>
            <a:off x="468313" y="4437063"/>
            <a:ext cx="7786687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kumimoji="1" lang="en-US" altLang="zh-TW">
                <a:latin typeface="Trebuchet MS" pitchFamily="34" charset="0"/>
                <a:ea typeface="新細明體" pitchFamily="18" charset="-120"/>
              </a:rPr>
              <a:t>Convolution with the DoG filter</a:t>
            </a:r>
          </a:p>
        </p:txBody>
      </p:sp>
      <p:pic>
        <p:nvPicPr>
          <p:cNvPr id="701449" name="Picture 1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3238" y="5013325"/>
            <a:ext cx="8389937" cy="11953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5D32A805-B2F3-4D83-B6E9-EC3C0BDB1C3E}" type="slidenum">
              <a:rPr lang="en-US">
                <a:solidFill>
                  <a:srgbClr val="A50021"/>
                </a:solidFill>
              </a:rPr>
              <a:pPr/>
              <a:t>62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70349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US" altLang="zh-TW" sz="3200" dirty="0">
                <a:ea typeface="新細明體" pitchFamily="18" charset="-120"/>
              </a:rPr>
              <a:t>1. Detection of scale-space </a:t>
            </a:r>
            <a:r>
              <a:rPr lang="en-US" altLang="zh-TW" sz="3200" dirty="0" err="1">
                <a:ea typeface="新細明體" pitchFamily="18" charset="-120"/>
              </a:rPr>
              <a:t>extrema</a:t>
            </a:r>
            <a:r>
              <a:rPr lang="en-US" altLang="zh-TW" sz="3200" dirty="0">
                <a:ea typeface="新細明體" pitchFamily="18" charset="-120"/>
              </a:rPr>
              <a:t/>
            </a:r>
            <a:br>
              <a:rPr lang="en-US" altLang="zh-TW" sz="3200" dirty="0">
                <a:ea typeface="新細明體" pitchFamily="18" charset="-120"/>
              </a:rPr>
            </a:br>
            <a:r>
              <a:rPr lang="en-US" altLang="zh-TW" sz="2000" b="1" dirty="0">
                <a:solidFill>
                  <a:srgbClr val="FF0000"/>
                </a:solidFill>
                <a:ea typeface="新細明體" pitchFamily="18" charset="-120"/>
              </a:rPr>
              <a:t>Scale space</a:t>
            </a:r>
          </a:p>
        </p:txBody>
      </p:sp>
      <p:pic>
        <p:nvPicPr>
          <p:cNvPr id="7034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9429" y="1226010"/>
            <a:ext cx="6997927" cy="5145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2452712" y="5651212"/>
            <a:ext cx="35939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ym typeface="Symbol"/>
              </a:rPr>
              <a:t></a:t>
            </a:r>
            <a:r>
              <a:rPr lang="en-US" sz="1600" b="1" dirty="0" smtClean="0">
                <a:solidFill>
                  <a:srgbClr val="33CC33"/>
                </a:solidFill>
                <a:sym typeface="Symbol"/>
              </a:rPr>
              <a:t></a:t>
            </a:r>
            <a:endParaRPr lang="en-US" sz="1600" b="1" dirty="0">
              <a:solidFill>
                <a:srgbClr val="33CC33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95806" y="5087125"/>
            <a:ext cx="473206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ym typeface="Symbol"/>
              </a:rPr>
              <a:t>k</a:t>
            </a:r>
            <a:r>
              <a:rPr lang="en-US" sz="1600" b="1" dirty="0" smtClean="0">
                <a:solidFill>
                  <a:srgbClr val="33CC33"/>
                </a:solidFill>
                <a:sym typeface="Symbol"/>
              </a:rPr>
              <a:t></a:t>
            </a:r>
            <a:endParaRPr lang="en-US" sz="1600" b="1" dirty="0">
              <a:solidFill>
                <a:srgbClr val="33CC33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27064" y="4589025"/>
            <a:ext cx="410690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ym typeface="Symbol"/>
              </a:rPr>
              <a:t>2</a:t>
            </a:r>
            <a:r>
              <a:rPr lang="en-US" sz="1600" b="1" dirty="0" smtClean="0">
                <a:solidFill>
                  <a:srgbClr val="33CC33"/>
                </a:solidFill>
                <a:sym typeface="Symbol"/>
              </a:rPr>
              <a:t></a:t>
            </a:r>
            <a:endParaRPr lang="en-US" sz="1600" b="1" dirty="0">
              <a:solidFill>
                <a:srgbClr val="33CC33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70158" y="4127360"/>
            <a:ext cx="5245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ym typeface="Symbol"/>
              </a:rPr>
              <a:t>2k</a:t>
            </a:r>
            <a:r>
              <a:rPr lang="en-US" sz="1600" b="1" dirty="0" smtClean="0">
                <a:solidFill>
                  <a:srgbClr val="33CC33"/>
                </a:solidFill>
                <a:sym typeface="Symbol"/>
              </a:rPr>
              <a:t></a:t>
            </a:r>
            <a:endParaRPr lang="en-US" sz="1600" b="1" dirty="0">
              <a:solidFill>
                <a:srgbClr val="33CC33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35693" y="3526839"/>
            <a:ext cx="593432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ym typeface="Symbol"/>
              </a:rPr>
              <a:t>2k</a:t>
            </a:r>
            <a:r>
              <a:rPr lang="en-US" sz="1600" b="1" baseline="30000" dirty="0" smtClean="0">
                <a:sym typeface="Symbol"/>
              </a:rPr>
              <a:t>2</a:t>
            </a:r>
            <a:r>
              <a:rPr lang="en-US" sz="1600" b="1" dirty="0" smtClean="0">
                <a:solidFill>
                  <a:srgbClr val="33CC33"/>
                </a:solidFill>
                <a:sym typeface="Symbol"/>
              </a:rPr>
              <a:t></a:t>
            </a:r>
            <a:endParaRPr lang="en-US" sz="1600" b="1" dirty="0">
              <a:solidFill>
                <a:srgbClr val="33CC33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26702" y="5118776"/>
            <a:ext cx="359394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ym typeface="Symbol"/>
              </a:rPr>
              <a:t></a:t>
            </a:r>
            <a:r>
              <a:rPr lang="en-US" sz="1600" b="1" dirty="0" smtClean="0">
                <a:solidFill>
                  <a:srgbClr val="33CC33"/>
                </a:solidFill>
                <a:sym typeface="Symbol"/>
              </a:rPr>
              <a:t></a:t>
            </a:r>
            <a:endParaRPr lang="en-US" sz="1600" b="1" dirty="0">
              <a:solidFill>
                <a:srgbClr val="33CC33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26702" y="4614446"/>
            <a:ext cx="473206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ym typeface="Symbol"/>
              </a:rPr>
              <a:t>k</a:t>
            </a:r>
            <a:r>
              <a:rPr lang="en-US" sz="1600" b="1" dirty="0" smtClean="0">
                <a:solidFill>
                  <a:srgbClr val="33CC33"/>
                </a:solidFill>
                <a:sym typeface="Symbol"/>
              </a:rPr>
              <a:t></a:t>
            </a:r>
            <a:endParaRPr lang="en-US" sz="1600" b="1" dirty="0">
              <a:solidFill>
                <a:srgbClr val="33CC33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526702" y="4100286"/>
            <a:ext cx="410690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ym typeface="Symbol"/>
              </a:rPr>
              <a:t>2</a:t>
            </a:r>
            <a:r>
              <a:rPr lang="en-US" sz="1600" b="1" dirty="0" smtClean="0">
                <a:solidFill>
                  <a:srgbClr val="33CC33"/>
                </a:solidFill>
                <a:sym typeface="Symbol"/>
              </a:rPr>
              <a:t></a:t>
            </a:r>
            <a:endParaRPr lang="en-US" sz="1600" b="1" dirty="0">
              <a:solidFill>
                <a:srgbClr val="33CC33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526702" y="3563256"/>
            <a:ext cx="52450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ym typeface="Symbol"/>
              </a:rPr>
              <a:t>2k</a:t>
            </a:r>
            <a:r>
              <a:rPr lang="en-US" sz="1600" b="1" dirty="0" smtClean="0">
                <a:solidFill>
                  <a:srgbClr val="33CC33"/>
                </a:solidFill>
                <a:sym typeface="Symbol"/>
              </a:rPr>
              <a:t></a:t>
            </a:r>
            <a:endParaRPr lang="en-US" sz="1600" b="1" dirty="0">
              <a:solidFill>
                <a:srgbClr val="33CC3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5D32A805-B2F3-4D83-B6E9-EC3C0BDB1C3E}" type="slidenum">
              <a:rPr lang="en-US">
                <a:solidFill>
                  <a:srgbClr val="A50021"/>
                </a:solidFill>
              </a:rPr>
              <a:pPr/>
              <a:t>63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70349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US" altLang="zh-TW" sz="3200" dirty="0">
                <a:ea typeface="新細明體" pitchFamily="18" charset="-120"/>
              </a:rPr>
              <a:t>1. Detection of scale-space </a:t>
            </a:r>
            <a:r>
              <a:rPr lang="en-US" altLang="zh-TW" sz="3200" dirty="0" err="1">
                <a:ea typeface="新細明體" pitchFamily="18" charset="-120"/>
              </a:rPr>
              <a:t>extrema</a:t>
            </a:r>
            <a:r>
              <a:rPr lang="en-US" altLang="zh-TW" sz="3200" dirty="0">
                <a:ea typeface="新細明體" pitchFamily="18" charset="-120"/>
              </a:rPr>
              <a:t/>
            </a:r>
            <a:br>
              <a:rPr lang="en-US" altLang="zh-TW" sz="3200" dirty="0">
                <a:ea typeface="新細明體" pitchFamily="18" charset="-120"/>
              </a:rPr>
            </a:br>
            <a:r>
              <a:rPr lang="en-US" altLang="zh-TW" sz="2000" b="1" dirty="0">
                <a:solidFill>
                  <a:srgbClr val="FF0000"/>
                </a:solidFill>
                <a:ea typeface="新細明體" pitchFamily="18" charset="-120"/>
              </a:rPr>
              <a:t>Scale space</a:t>
            </a:r>
          </a:p>
        </p:txBody>
      </p:sp>
      <p:pic>
        <p:nvPicPr>
          <p:cNvPr id="7034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981200"/>
            <a:ext cx="5483711" cy="4031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371772" y="5086290"/>
            <a:ext cx="1211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D(</a:t>
            </a:r>
            <a:r>
              <a:rPr lang="en-US" sz="2000" dirty="0" err="1" smtClean="0"/>
              <a:t>x,y</a:t>
            </a:r>
            <a:r>
              <a:rPr lang="en-US" sz="2000" dirty="0" smtClean="0"/>
              <a:t>, </a:t>
            </a:r>
            <a:r>
              <a:rPr lang="en-US" sz="2000" dirty="0" smtClean="0">
                <a:sym typeface="Symbol"/>
              </a:rPr>
              <a:t></a:t>
            </a:r>
            <a:r>
              <a:rPr lang="en-US" sz="2000" baseline="-25000" dirty="0" smtClean="0">
                <a:sym typeface="Symbol"/>
              </a:rPr>
              <a:t>0</a:t>
            </a:r>
            <a:r>
              <a:rPr lang="en-US" sz="2000" dirty="0" smtClean="0"/>
              <a:t>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400800" y="4629090"/>
            <a:ext cx="1211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D(</a:t>
            </a:r>
            <a:r>
              <a:rPr lang="en-US" sz="2000" dirty="0" err="1" smtClean="0"/>
              <a:t>x,y</a:t>
            </a:r>
            <a:r>
              <a:rPr lang="en-US" sz="2000" dirty="0" smtClean="0"/>
              <a:t>,</a:t>
            </a:r>
            <a:r>
              <a:rPr lang="en-US" sz="2000" dirty="0">
                <a:sym typeface="Symbol"/>
              </a:rPr>
              <a:t> </a:t>
            </a:r>
            <a:r>
              <a:rPr lang="en-US" sz="2000" dirty="0" smtClean="0">
                <a:sym typeface="Symbol"/>
              </a:rPr>
              <a:t></a:t>
            </a:r>
            <a:r>
              <a:rPr lang="en-US" sz="2000" baseline="-25000" dirty="0" smtClean="0">
                <a:sym typeface="Symbol"/>
              </a:rPr>
              <a:t>1</a:t>
            </a:r>
            <a:r>
              <a:rPr lang="en-US" sz="2000" dirty="0" smtClean="0"/>
              <a:t>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400800" y="4248090"/>
            <a:ext cx="1211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D(</a:t>
            </a:r>
            <a:r>
              <a:rPr lang="en-US" sz="2000" dirty="0" err="1" smtClean="0"/>
              <a:t>x,y</a:t>
            </a:r>
            <a:r>
              <a:rPr lang="en-US" sz="2000" dirty="0" smtClean="0"/>
              <a:t>,</a:t>
            </a:r>
            <a:r>
              <a:rPr lang="en-US" sz="2000" dirty="0">
                <a:sym typeface="Symbol"/>
              </a:rPr>
              <a:t> </a:t>
            </a:r>
            <a:r>
              <a:rPr lang="en-US" sz="2000" dirty="0" smtClean="0">
                <a:sym typeface="Symbol"/>
              </a:rPr>
              <a:t></a:t>
            </a:r>
            <a:r>
              <a:rPr lang="en-US" sz="2000" baseline="-25000" dirty="0" smtClean="0">
                <a:sym typeface="Symbol"/>
              </a:rPr>
              <a:t>2</a:t>
            </a:r>
            <a:r>
              <a:rPr lang="en-US" sz="2000" dirty="0" smtClean="0"/>
              <a:t>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400800" y="3790890"/>
            <a:ext cx="1211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D(</a:t>
            </a:r>
            <a:r>
              <a:rPr lang="en-US" sz="2000" dirty="0" err="1" smtClean="0"/>
              <a:t>x,y</a:t>
            </a:r>
            <a:r>
              <a:rPr lang="en-US" sz="2000" dirty="0" smtClean="0"/>
              <a:t>,</a:t>
            </a:r>
            <a:r>
              <a:rPr lang="en-US" sz="2000" dirty="0">
                <a:sym typeface="Symbol"/>
              </a:rPr>
              <a:t> </a:t>
            </a:r>
            <a:r>
              <a:rPr lang="en-US" sz="2000" dirty="0" smtClean="0">
                <a:sym typeface="Symbol"/>
              </a:rPr>
              <a:t></a:t>
            </a:r>
            <a:r>
              <a:rPr lang="en-US" sz="2000" baseline="-25000" dirty="0" smtClean="0">
                <a:sym typeface="Symbol"/>
              </a:rPr>
              <a:t>3</a:t>
            </a:r>
            <a:r>
              <a:rPr lang="en-US" sz="2000" dirty="0" smtClean="0"/>
              <a:t>)</a:t>
            </a:r>
            <a:endParaRPr lang="en-US" dirty="0"/>
          </a:p>
        </p:txBody>
      </p:sp>
      <p:cxnSp>
        <p:nvCxnSpPr>
          <p:cNvPr id="5" name="Straight Arrow Connector 4"/>
          <p:cNvCxnSpPr>
            <a:endCxn id="3" idx="1"/>
          </p:cNvCxnSpPr>
          <p:nvPr/>
        </p:nvCxnSpPr>
        <p:spPr>
          <a:xfrm>
            <a:off x="5533572" y="5286345"/>
            <a:ext cx="838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509111" y="4866882"/>
            <a:ext cx="838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521811" y="4444998"/>
            <a:ext cx="838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509111" y="4007981"/>
            <a:ext cx="838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42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54AA9969-EFA3-4871-9CF1-BE0B11993694}" type="slidenum">
              <a:rPr lang="en-US">
                <a:solidFill>
                  <a:srgbClr val="A50021"/>
                </a:solidFill>
              </a:rPr>
              <a:pPr/>
              <a:t>64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70553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US" altLang="zh-TW" sz="3200" dirty="0">
                <a:ea typeface="新細明體" pitchFamily="18" charset="-120"/>
              </a:rPr>
              <a:t>1. Detection of scale-space </a:t>
            </a:r>
            <a:r>
              <a:rPr lang="en-US" altLang="zh-TW" sz="3200" dirty="0" err="1">
                <a:ea typeface="新細明體" pitchFamily="18" charset="-120"/>
              </a:rPr>
              <a:t>extrema</a:t>
            </a:r>
            <a:r>
              <a:rPr lang="en-US" altLang="zh-TW" sz="3200" dirty="0">
                <a:ea typeface="新細明體" pitchFamily="18" charset="-120"/>
              </a:rPr>
              <a:t/>
            </a:r>
            <a:br>
              <a:rPr lang="en-US" altLang="zh-TW" sz="3200" dirty="0">
                <a:ea typeface="新細明體" pitchFamily="18" charset="-120"/>
              </a:rPr>
            </a:br>
            <a:r>
              <a:rPr lang="en-US" altLang="zh-TW" sz="2000" b="1" dirty="0" smtClean="0">
                <a:solidFill>
                  <a:srgbClr val="FF0000"/>
                </a:solidFill>
                <a:ea typeface="新細明體" pitchFamily="18" charset="-120"/>
              </a:rPr>
              <a:t>Examples</a:t>
            </a:r>
            <a:endParaRPr lang="en-US" altLang="zh-TW" sz="3200" dirty="0">
              <a:ea typeface="新細明體" pitchFamily="18" charset="-120"/>
            </a:endParaRPr>
          </a:p>
        </p:txBody>
      </p:sp>
      <p:pic>
        <p:nvPicPr>
          <p:cNvPr id="7055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55980" y="1371600"/>
            <a:ext cx="6732588" cy="253336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70554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55980" y="3962400"/>
            <a:ext cx="5360708" cy="252328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6B064A22-9B1A-4B23-92CF-ABB9EFAD4191}" type="slidenum">
              <a:rPr lang="en-US">
                <a:solidFill>
                  <a:srgbClr val="A50021"/>
                </a:solidFill>
              </a:rPr>
              <a:pPr/>
              <a:t>65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70758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US" altLang="zh-TW" sz="3200" dirty="0">
                <a:ea typeface="新細明體" pitchFamily="18" charset="-120"/>
              </a:rPr>
              <a:t>1. Detection of scale-space </a:t>
            </a:r>
            <a:r>
              <a:rPr lang="en-US" altLang="zh-TW" sz="3200" dirty="0" err="1">
                <a:ea typeface="新細明體" pitchFamily="18" charset="-120"/>
              </a:rPr>
              <a:t>extrema</a:t>
            </a:r>
            <a:r>
              <a:rPr lang="en-US" altLang="zh-TW" sz="3200" dirty="0">
                <a:ea typeface="新細明體" pitchFamily="18" charset="-120"/>
              </a:rPr>
              <a:t/>
            </a:r>
            <a:br>
              <a:rPr lang="en-US" altLang="zh-TW" sz="3200" dirty="0">
                <a:ea typeface="新細明體" pitchFamily="18" charset="-120"/>
              </a:rPr>
            </a:br>
            <a:r>
              <a:rPr lang="en-US" altLang="zh-TW" sz="2000" b="1" dirty="0" smtClean="0">
                <a:solidFill>
                  <a:srgbClr val="FF0000"/>
                </a:solidFill>
                <a:ea typeface="新細明體" pitchFamily="18" charset="-120"/>
              </a:rPr>
              <a:t>Key-points localization</a:t>
            </a:r>
            <a:endParaRPr lang="en-US" altLang="zh-TW" sz="3200" dirty="0">
              <a:ea typeface="新細明體" pitchFamily="18" charset="-120"/>
            </a:endParaRPr>
          </a:p>
        </p:txBody>
      </p:sp>
      <p:pic>
        <p:nvPicPr>
          <p:cNvPr id="70758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00338" y="1412875"/>
            <a:ext cx="3524250" cy="317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7588" name="Rectangle 6"/>
          <p:cNvSpPr>
            <a:spLocks noChangeArrowheads="1"/>
          </p:cNvSpPr>
          <p:nvPr/>
        </p:nvSpPr>
        <p:spPr bwMode="auto">
          <a:xfrm>
            <a:off x="609600" y="4510088"/>
            <a:ext cx="8280400" cy="1128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kumimoji="1" lang="en-US" altLang="zh-TW" dirty="0" smtClean="0">
                <a:latin typeface="Trebuchet MS" pitchFamily="34" charset="0"/>
                <a:ea typeface="新細明體" pitchFamily="18" charset="-120"/>
                <a:sym typeface="Symbol" pitchFamily="18" charset="2"/>
              </a:rPr>
              <a:t>X is selected as a </a:t>
            </a:r>
            <a:r>
              <a:rPr kumimoji="1" lang="en-US" altLang="zh-TW" b="1" dirty="0" smtClean="0">
                <a:solidFill>
                  <a:srgbClr val="FF0000"/>
                </a:solidFill>
                <a:latin typeface="Trebuchet MS" pitchFamily="34" charset="0"/>
                <a:ea typeface="新細明體" pitchFamily="18" charset="-120"/>
                <a:sym typeface="Symbol" pitchFamily="18" charset="2"/>
              </a:rPr>
              <a:t>key-point</a:t>
            </a:r>
            <a:r>
              <a:rPr kumimoji="1" lang="en-US" altLang="zh-TW" dirty="0" smtClean="0">
                <a:latin typeface="Trebuchet MS" pitchFamily="34" charset="0"/>
                <a:ea typeface="新細明體" pitchFamily="18" charset="-120"/>
                <a:sym typeface="Symbol" pitchFamily="18" charset="2"/>
              </a:rPr>
              <a:t>,</a:t>
            </a:r>
          </a:p>
          <a:p>
            <a:pPr marL="342900" indent="-342900">
              <a:spcBef>
                <a:spcPct val="20000"/>
              </a:spcBef>
            </a:pPr>
            <a:r>
              <a:rPr kumimoji="1" lang="en-US" altLang="zh-TW" dirty="0" smtClean="0">
                <a:latin typeface="Trebuchet MS" pitchFamily="34" charset="0"/>
                <a:ea typeface="新細明體" pitchFamily="18" charset="-120"/>
                <a:sym typeface="Symbol" pitchFamily="18" charset="2"/>
              </a:rPr>
              <a:t>if </a:t>
            </a:r>
            <a:r>
              <a:rPr kumimoji="1" lang="en-US" altLang="zh-TW" dirty="0">
                <a:latin typeface="Trebuchet MS" pitchFamily="34" charset="0"/>
                <a:ea typeface="新細明體" pitchFamily="18" charset="-120"/>
                <a:sym typeface="Symbol" pitchFamily="18" charset="2"/>
              </a:rPr>
              <a:t>it is larger or smaller than all 26 neighbors</a:t>
            </a:r>
            <a:endParaRPr kumimoji="1" lang="en-US" altLang="zh-TW" dirty="0">
              <a:latin typeface="Trebuchet MS" pitchFamily="34" charset="0"/>
              <a:ea typeface="新細明體" pitchFamily="18" charset="-12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953000" y="3035073"/>
            <a:ext cx="1271588" cy="0"/>
          </a:xfrm>
          <a:prstGeom prst="straightConnector1">
            <a:avLst/>
          </a:prstGeom>
          <a:ln>
            <a:solidFill>
              <a:srgbClr val="A5002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172200" y="2783061"/>
            <a:ext cx="2820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Point: </a:t>
            </a:r>
            <a:r>
              <a:rPr lang="en-US" b="1" dirty="0" smtClean="0">
                <a:solidFill>
                  <a:srgbClr val="FF0000"/>
                </a:solidFill>
              </a:rPr>
              <a:t>X</a:t>
            </a:r>
          </a:p>
          <a:p>
            <a:r>
              <a:rPr lang="en-US" dirty="0" smtClean="0"/>
              <a:t>Coordinate: </a:t>
            </a:r>
            <a:r>
              <a:rPr lang="en-US" b="1" dirty="0" smtClean="0">
                <a:solidFill>
                  <a:srgbClr val="FF0000"/>
                </a:solidFill>
              </a:rPr>
              <a:t>D(</a:t>
            </a:r>
            <a:r>
              <a:rPr lang="en-US" b="1" dirty="0" err="1" smtClean="0">
                <a:solidFill>
                  <a:srgbClr val="FF0000"/>
                </a:solidFill>
              </a:rPr>
              <a:t>x,y</a:t>
            </a:r>
            <a:r>
              <a:rPr lang="en-US" b="1" dirty="0" smtClean="0">
                <a:solidFill>
                  <a:srgbClr val="FF0000"/>
                </a:solidFill>
              </a:rPr>
              <a:t>,</a:t>
            </a:r>
            <a:r>
              <a:rPr lang="en-US" b="1" dirty="0" smtClean="0">
                <a:solidFill>
                  <a:srgbClr val="FF0000"/>
                </a:solidFill>
                <a:sym typeface="Symbol"/>
              </a:rPr>
              <a:t></a:t>
            </a:r>
            <a:r>
              <a:rPr lang="en-US" b="1" dirty="0" smtClean="0">
                <a:solidFill>
                  <a:srgbClr val="FF0000"/>
                </a:solidFill>
              </a:rPr>
              <a:t>)</a:t>
            </a:r>
            <a:endParaRPr 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56F7A67D-0316-4E88-8601-1D5CCE5F1313}" type="slidenum">
              <a:rPr lang="en-US">
                <a:solidFill>
                  <a:srgbClr val="A50021"/>
                </a:solidFill>
              </a:rPr>
              <a:pPr/>
              <a:t>66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70963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US" altLang="zh-TW" sz="3200" dirty="0">
                <a:ea typeface="新細明體" pitchFamily="18" charset="-120"/>
              </a:rPr>
              <a:t>1. Detection of scale-space </a:t>
            </a:r>
            <a:r>
              <a:rPr lang="en-US" altLang="zh-TW" sz="3200" dirty="0" err="1" smtClean="0">
                <a:ea typeface="新細明體" pitchFamily="18" charset="-120"/>
              </a:rPr>
              <a:t>extrema</a:t>
            </a:r>
            <a:r>
              <a:rPr lang="en-US" altLang="zh-TW" sz="2000" b="1" dirty="0" smtClean="0">
                <a:solidFill>
                  <a:srgbClr val="FF0000"/>
                </a:solidFill>
                <a:ea typeface="新細明體" pitchFamily="18" charset="-120"/>
              </a:rPr>
              <a:t/>
            </a:r>
            <a:br>
              <a:rPr lang="en-US" altLang="zh-TW" sz="2000" b="1" dirty="0" smtClean="0">
                <a:solidFill>
                  <a:srgbClr val="FF0000"/>
                </a:solidFill>
                <a:ea typeface="新細明體" pitchFamily="18" charset="-120"/>
              </a:rPr>
            </a:br>
            <a:r>
              <a:rPr lang="en-US" altLang="zh-TW" sz="2000" b="1" dirty="0" smtClean="0">
                <a:solidFill>
                  <a:srgbClr val="FF0000"/>
                </a:solidFill>
                <a:ea typeface="新細明體" pitchFamily="18" charset="-120"/>
              </a:rPr>
              <a:t>Decide </a:t>
            </a:r>
            <a:r>
              <a:rPr lang="en-US" altLang="zh-TW" sz="2000" b="1" dirty="0">
                <a:solidFill>
                  <a:srgbClr val="FF0000"/>
                </a:solidFill>
                <a:ea typeface="新細明體" pitchFamily="18" charset="-120"/>
              </a:rPr>
              <a:t>scale sampling frequency</a:t>
            </a:r>
          </a:p>
        </p:txBody>
      </p:sp>
      <p:sp>
        <p:nvSpPr>
          <p:cNvPr id="70963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TW">
                <a:ea typeface="新細明體" pitchFamily="18" charset="-120"/>
              </a:rPr>
              <a:t>It is impossible to sample the whole space, tradeoff efficiency with completeness.</a:t>
            </a:r>
          </a:p>
          <a:p>
            <a:r>
              <a:rPr lang="en-US" altLang="zh-TW">
                <a:ea typeface="新細明體" pitchFamily="18" charset="-120"/>
              </a:rPr>
              <a:t>Decide the best sampling frequency by experimenting on 32 real image subject to synthetic transformations. (rotation, scaling, affine stretch, brightness and contrast change, adding noise…)</a:t>
            </a:r>
          </a:p>
          <a:p>
            <a:endParaRPr lang="en-US" altLang="zh-TW">
              <a:ea typeface="新細明體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EEA928A5-11E6-449C-84F6-AE7BD6A68C87}" type="slidenum">
              <a:rPr lang="en-US">
                <a:solidFill>
                  <a:srgbClr val="A50021"/>
                </a:solidFill>
              </a:rPr>
              <a:pPr/>
              <a:t>67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71168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US" altLang="zh-TW" sz="3200" dirty="0">
                <a:ea typeface="新細明體" pitchFamily="18" charset="-120"/>
              </a:rPr>
              <a:t>1. Detection of scale-space </a:t>
            </a:r>
            <a:r>
              <a:rPr lang="en-US" altLang="zh-TW" sz="3200" dirty="0" err="1">
                <a:ea typeface="新細明體" pitchFamily="18" charset="-120"/>
              </a:rPr>
              <a:t>extrema</a:t>
            </a:r>
            <a:r>
              <a:rPr lang="en-US" altLang="zh-TW" sz="2000" b="1" dirty="0">
                <a:solidFill>
                  <a:srgbClr val="FF0000"/>
                </a:solidFill>
                <a:ea typeface="新細明體" pitchFamily="18" charset="-120"/>
              </a:rPr>
              <a:t/>
            </a:r>
            <a:br>
              <a:rPr lang="en-US" altLang="zh-TW" sz="2000" b="1" dirty="0">
                <a:solidFill>
                  <a:srgbClr val="FF0000"/>
                </a:solidFill>
                <a:ea typeface="新細明體" pitchFamily="18" charset="-120"/>
              </a:rPr>
            </a:br>
            <a:r>
              <a:rPr lang="en-US" altLang="zh-TW" sz="2000" b="1" dirty="0">
                <a:solidFill>
                  <a:srgbClr val="FF0000"/>
                </a:solidFill>
                <a:ea typeface="新細明體" pitchFamily="18" charset="-120"/>
              </a:rPr>
              <a:t>Decide scale sampling frequency</a:t>
            </a:r>
            <a:endParaRPr lang="en-US" altLang="zh-TW" sz="3200" dirty="0">
              <a:ea typeface="新細明體" pitchFamily="18" charset="-120"/>
            </a:endParaRPr>
          </a:p>
        </p:txBody>
      </p:sp>
      <p:pic>
        <p:nvPicPr>
          <p:cNvPr id="71168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750" y="1271588"/>
            <a:ext cx="6192838" cy="46783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53421A32-E73F-42AF-AEE3-2C292592854F}" type="slidenum">
              <a:rPr lang="en-US">
                <a:solidFill>
                  <a:srgbClr val="A50021"/>
                </a:solidFill>
              </a:rPr>
              <a:pPr/>
              <a:t>68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71373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US" altLang="zh-TW" sz="3200" dirty="0">
                <a:ea typeface="新細明體" pitchFamily="18" charset="-120"/>
              </a:rPr>
              <a:t>1. Detection of scale-space </a:t>
            </a:r>
            <a:r>
              <a:rPr lang="en-US" altLang="zh-TW" sz="3200" dirty="0" err="1">
                <a:ea typeface="新細明體" pitchFamily="18" charset="-120"/>
              </a:rPr>
              <a:t>extrema</a:t>
            </a:r>
            <a:r>
              <a:rPr lang="en-US" altLang="zh-TW" sz="2000" b="1" dirty="0">
                <a:solidFill>
                  <a:srgbClr val="FF0000"/>
                </a:solidFill>
                <a:ea typeface="新細明體" pitchFamily="18" charset="-120"/>
              </a:rPr>
              <a:t/>
            </a:r>
            <a:br>
              <a:rPr lang="en-US" altLang="zh-TW" sz="2000" b="1" dirty="0">
                <a:solidFill>
                  <a:srgbClr val="FF0000"/>
                </a:solidFill>
                <a:ea typeface="新細明體" pitchFamily="18" charset="-120"/>
              </a:rPr>
            </a:br>
            <a:r>
              <a:rPr lang="en-US" altLang="zh-TW" sz="2000" b="1" dirty="0">
                <a:solidFill>
                  <a:srgbClr val="FF0000"/>
                </a:solidFill>
                <a:ea typeface="新細明體" pitchFamily="18" charset="-120"/>
              </a:rPr>
              <a:t>Decide scale sampling frequency</a:t>
            </a:r>
            <a:endParaRPr lang="en-US" altLang="zh-TW" sz="3200" dirty="0">
              <a:ea typeface="新細明體" pitchFamily="18" charset="-120"/>
            </a:endParaRPr>
          </a:p>
        </p:txBody>
      </p:sp>
      <p:pic>
        <p:nvPicPr>
          <p:cNvPr id="7137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288" y="1079500"/>
            <a:ext cx="6192837" cy="45100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713732" name="Rectangle 4"/>
          <p:cNvSpPr>
            <a:spLocks noChangeArrowheads="1"/>
          </p:cNvSpPr>
          <p:nvPr/>
        </p:nvSpPr>
        <p:spPr bwMode="auto">
          <a:xfrm>
            <a:off x="611188" y="5732463"/>
            <a:ext cx="8208962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kumimoji="1" lang="en-US" altLang="zh-TW">
                <a:latin typeface="Trebuchet MS" pitchFamily="34" charset="0"/>
                <a:ea typeface="新細明體" pitchFamily="18" charset="-120"/>
                <a:sym typeface="Symbol" pitchFamily="18" charset="2"/>
              </a:rPr>
              <a:t>s=3 is the best, for larger s, too many unstable features</a:t>
            </a:r>
            <a:endParaRPr kumimoji="1" lang="en-US" altLang="zh-TW">
              <a:latin typeface="Trebuchet MS" pitchFamily="34" charset="0"/>
              <a:ea typeface="新細明體" pitchFamily="18" charset="-120"/>
            </a:endParaRPr>
          </a:p>
        </p:txBody>
      </p:sp>
      <p:sp>
        <p:nvSpPr>
          <p:cNvPr id="713733" name="Text Box 5"/>
          <p:cNvSpPr txBox="1">
            <a:spLocks noChangeArrowheads="1"/>
          </p:cNvSpPr>
          <p:nvPr/>
        </p:nvSpPr>
        <p:spPr bwMode="auto">
          <a:xfrm>
            <a:off x="6694488" y="1125538"/>
            <a:ext cx="2054225" cy="8223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TW">
                <a:latin typeface="Trebuchet MS" pitchFamily="34" charset="0"/>
                <a:ea typeface="新細明體" pitchFamily="18" charset="-120"/>
              </a:rPr>
              <a:t>for detector, </a:t>
            </a:r>
          </a:p>
          <a:p>
            <a:pPr algn="ctr" eaLnBrk="0" hangingPunct="0"/>
            <a:r>
              <a:rPr lang="en-US" altLang="zh-TW">
                <a:latin typeface="Trebuchet MS" pitchFamily="34" charset="0"/>
                <a:ea typeface="新細明體" pitchFamily="18" charset="-120"/>
              </a:rPr>
              <a:t>repeatability</a:t>
            </a:r>
          </a:p>
        </p:txBody>
      </p:sp>
      <p:sp>
        <p:nvSpPr>
          <p:cNvPr id="713734" name="Text Box 6"/>
          <p:cNvSpPr txBox="1">
            <a:spLocks noChangeArrowheads="1"/>
          </p:cNvSpPr>
          <p:nvPr/>
        </p:nvSpPr>
        <p:spPr bwMode="auto">
          <a:xfrm>
            <a:off x="6626225" y="2205038"/>
            <a:ext cx="2266950" cy="8223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TW">
                <a:latin typeface="Trebuchet MS" pitchFamily="34" charset="0"/>
                <a:ea typeface="新細明體" pitchFamily="18" charset="-120"/>
              </a:rPr>
              <a:t>for descriptor, </a:t>
            </a:r>
          </a:p>
          <a:p>
            <a:pPr algn="ctr" eaLnBrk="0" hangingPunct="0"/>
            <a:r>
              <a:rPr lang="en-US" altLang="zh-TW">
                <a:latin typeface="Trebuchet MS" pitchFamily="34" charset="0"/>
                <a:ea typeface="新細明體" pitchFamily="18" charset="-120"/>
              </a:rPr>
              <a:t>distinctiveness</a:t>
            </a:r>
          </a:p>
        </p:txBody>
      </p:sp>
      <p:sp>
        <p:nvSpPr>
          <p:cNvPr id="713735" name="Line 7"/>
          <p:cNvSpPr>
            <a:spLocks noChangeShapeType="1"/>
          </p:cNvSpPr>
          <p:nvPr/>
        </p:nvSpPr>
        <p:spPr bwMode="auto">
          <a:xfrm flipH="1">
            <a:off x="6227763" y="1557338"/>
            <a:ext cx="504825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3736" name="Line 8"/>
          <p:cNvSpPr>
            <a:spLocks noChangeShapeType="1"/>
          </p:cNvSpPr>
          <p:nvPr/>
        </p:nvSpPr>
        <p:spPr bwMode="auto">
          <a:xfrm flipH="1" flipV="1">
            <a:off x="6300788" y="2205038"/>
            <a:ext cx="358775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2B093A45-7786-4AB0-A6B7-247574A4E788}" type="slidenum">
              <a:rPr lang="en-US">
                <a:solidFill>
                  <a:srgbClr val="A50021"/>
                </a:solidFill>
              </a:rPr>
              <a:pPr/>
              <a:t>69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7157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US" altLang="zh-TW" sz="3200" dirty="0">
                <a:ea typeface="新細明體" pitchFamily="18" charset="-120"/>
              </a:rPr>
              <a:t>1. Detection of scale-space </a:t>
            </a:r>
            <a:r>
              <a:rPr lang="en-US" altLang="zh-TW" sz="3200" dirty="0" err="1">
                <a:ea typeface="新細明體" pitchFamily="18" charset="-120"/>
              </a:rPr>
              <a:t>extrema</a:t>
            </a:r>
            <a:r>
              <a:rPr lang="en-US" altLang="zh-TW" sz="2000" b="1" dirty="0">
                <a:solidFill>
                  <a:srgbClr val="FF0000"/>
                </a:solidFill>
                <a:ea typeface="新細明體" pitchFamily="18" charset="-120"/>
              </a:rPr>
              <a:t/>
            </a:r>
            <a:br>
              <a:rPr lang="en-US" altLang="zh-TW" sz="2000" b="1" dirty="0">
                <a:solidFill>
                  <a:srgbClr val="FF0000"/>
                </a:solidFill>
                <a:ea typeface="新細明體" pitchFamily="18" charset="-120"/>
              </a:rPr>
            </a:br>
            <a:r>
              <a:rPr lang="en-US" altLang="zh-TW" sz="2000" b="1" dirty="0" smtClean="0">
                <a:solidFill>
                  <a:srgbClr val="FF0000"/>
                </a:solidFill>
                <a:ea typeface="新細明體" pitchFamily="18" charset="-120"/>
              </a:rPr>
              <a:t>Pre-smoothing</a:t>
            </a:r>
            <a:endParaRPr lang="en-US" altLang="zh-TW" sz="3200" dirty="0">
              <a:ea typeface="新細明體" pitchFamily="18" charset="-120"/>
            </a:endParaRPr>
          </a:p>
        </p:txBody>
      </p:sp>
      <p:pic>
        <p:nvPicPr>
          <p:cNvPr id="71577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250" y="1196975"/>
            <a:ext cx="5905500" cy="42814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715780" name="Rectangle 5"/>
          <p:cNvSpPr>
            <a:spLocks noChangeArrowheads="1"/>
          </p:cNvSpPr>
          <p:nvPr/>
        </p:nvSpPr>
        <p:spPr bwMode="auto">
          <a:xfrm>
            <a:off x="611188" y="5732463"/>
            <a:ext cx="7777162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kumimoji="1" lang="en-US" altLang="zh-TW">
                <a:latin typeface="Trebuchet MS" pitchFamily="34" charset="0"/>
                <a:ea typeface="新細明體" pitchFamily="18" charset="-120"/>
                <a:sym typeface="Symbol" pitchFamily="18" charset="2"/>
              </a:rPr>
              <a:t> =1.6, plus a double expansion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0C7BDF17-BA46-430D-8DEB-DD138AB9676E}" type="slidenum">
              <a:rPr lang="en-US">
                <a:solidFill>
                  <a:srgbClr val="A50021"/>
                </a:solidFill>
              </a:rPr>
              <a:pPr/>
              <a:t>7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60211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 dirty="0" err="1">
                <a:ea typeface="新細明體" pitchFamily="18" charset="-120"/>
              </a:rPr>
              <a:t>Moravec</a:t>
            </a:r>
            <a:r>
              <a:rPr lang="en-US" altLang="zh-TW" sz="3200" dirty="0">
                <a:ea typeface="新細明體" pitchFamily="18" charset="-120"/>
              </a:rPr>
              <a:t> corner detector (1980)</a:t>
            </a:r>
          </a:p>
        </p:txBody>
      </p:sp>
      <p:sp>
        <p:nvSpPr>
          <p:cNvPr id="6021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371600"/>
            <a:ext cx="8229600" cy="1812925"/>
          </a:xfrm>
        </p:spPr>
        <p:txBody>
          <a:bodyPr/>
          <a:lstStyle/>
          <a:p>
            <a:r>
              <a:rPr lang="en-US" altLang="zh-TW">
                <a:ea typeface="新細明體" pitchFamily="18" charset="-120"/>
              </a:rPr>
              <a:t>Corner point:</a:t>
            </a:r>
          </a:p>
          <a:p>
            <a:pPr lvl="1"/>
            <a:r>
              <a:rPr lang="en-US" altLang="zh-TW">
                <a:ea typeface="新細明體" pitchFamily="18" charset="-120"/>
              </a:rPr>
              <a:t> Be easily recognized by looking through a small window</a:t>
            </a:r>
          </a:p>
          <a:p>
            <a:pPr lvl="1"/>
            <a:r>
              <a:rPr lang="en-US" altLang="zh-TW">
                <a:ea typeface="新細明體" pitchFamily="18" charset="-120"/>
              </a:rPr>
              <a:t> Shift a window in </a:t>
            </a:r>
            <a:r>
              <a:rPr lang="en-US" altLang="zh-TW" i="1">
                <a:ea typeface="新細明體" pitchFamily="18" charset="-120"/>
              </a:rPr>
              <a:t>any</a:t>
            </a:r>
            <a:r>
              <a:rPr lang="en-US" altLang="zh-TW">
                <a:ea typeface="新細明體" pitchFamily="18" charset="-120"/>
              </a:rPr>
              <a:t> </a:t>
            </a:r>
            <a:r>
              <a:rPr lang="en-US" altLang="zh-TW" i="1">
                <a:ea typeface="新細明體" pitchFamily="18" charset="-120"/>
              </a:rPr>
              <a:t>direction</a:t>
            </a:r>
            <a:r>
              <a:rPr lang="en-US" altLang="zh-TW">
                <a:ea typeface="新細明體" pitchFamily="18" charset="-120"/>
              </a:rPr>
              <a:t> should give </a:t>
            </a:r>
            <a:r>
              <a:rPr lang="en-US" altLang="zh-TW" i="1">
                <a:ea typeface="新細明體" pitchFamily="18" charset="-120"/>
              </a:rPr>
              <a:t>a large change</a:t>
            </a:r>
            <a:r>
              <a:rPr lang="en-US" altLang="zh-TW">
                <a:ea typeface="新細明體" pitchFamily="18" charset="-120"/>
              </a:rPr>
              <a:t> in intensity</a:t>
            </a:r>
            <a:endParaRPr lang="ru-RU" altLang="zh-TW"/>
          </a:p>
          <a:p>
            <a:endParaRPr lang="en-US" altLang="zh-TW">
              <a:ea typeface="新細明體" pitchFamily="18" charset="-120"/>
            </a:endParaRPr>
          </a:p>
        </p:txBody>
      </p:sp>
      <p:grpSp>
        <p:nvGrpSpPr>
          <p:cNvPr id="602120" name="Group 8"/>
          <p:cNvGrpSpPr>
            <a:grpSpLocks/>
          </p:cNvGrpSpPr>
          <p:nvPr/>
        </p:nvGrpSpPr>
        <p:grpSpPr bwMode="auto">
          <a:xfrm>
            <a:off x="1600200" y="3810000"/>
            <a:ext cx="2362200" cy="2209800"/>
            <a:chOff x="2160" y="2304"/>
            <a:chExt cx="1488" cy="1392"/>
          </a:xfrm>
        </p:grpSpPr>
        <p:sp>
          <p:nvSpPr>
            <p:cNvPr id="602116" name="Rectangle 4"/>
            <p:cNvSpPr>
              <a:spLocks noChangeArrowheads="1"/>
            </p:cNvSpPr>
            <p:nvPr/>
          </p:nvSpPr>
          <p:spPr bwMode="auto">
            <a:xfrm>
              <a:off x="2160" y="2304"/>
              <a:ext cx="1488" cy="1392"/>
            </a:xfrm>
            <a:prstGeom prst="rect">
              <a:avLst/>
            </a:prstGeom>
            <a:solidFill>
              <a:schemeClr val="bg2"/>
            </a:solidFill>
            <a:ln w="38100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1" lang="zh-TW" altLang="zh-TW" sz="1800"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02117" name="Freeform 5"/>
            <p:cNvSpPr>
              <a:spLocks/>
            </p:cNvSpPr>
            <p:nvPr/>
          </p:nvSpPr>
          <p:spPr bwMode="auto">
            <a:xfrm>
              <a:off x="2592" y="2682"/>
              <a:ext cx="1044" cy="998"/>
            </a:xfrm>
            <a:custGeom>
              <a:avLst/>
              <a:gdLst>
                <a:gd name="T0" fmla="*/ 0 w 1044"/>
                <a:gd name="T1" fmla="*/ 2147483647 h 998"/>
                <a:gd name="T2" fmla="*/ 0 w 1044"/>
                <a:gd name="T3" fmla="*/ 0 h 998"/>
                <a:gd name="T4" fmla="*/ 2147483647 w 1044"/>
                <a:gd name="T5" fmla="*/ 2147483647 h 998"/>
                <a:gd name="T6" fmla="*/ 2147483647 w 1044"/>
                <a:gd name="T7" fmla="*/ 2147483647 h 998"/>
                <a:gd name="T8" fmla="*/ 0 w 1044"/>
                <a:gd name="T9" fmla="*/ 2147483647 h 9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44"/>
                <a:gd name="T16" fmla="*/ 0 h 998"/>
                <a:gd name="T17" fmla="*/ 1044 w 1044"/>
                <a:gd name="T18" fmla="*/ 998 h 99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44" h="998">
                  <a:moveTo>
                    <a:pt x="0" y="998"/>
                  </a:moveTo>
                  <a:lnTo>
                    <a:pt x="0" y="0"/>
                  </a:lnTo>
                  <a:lnTo>
                    <a:pt x="1044" y="544"/>
                  </a:lnTo>
                  <a:lnTo>
                    <a:pt x="1044" y="998"/>
                  </a:lnTo>
                  <a:lnTo>
                    <a:pt x="0" y="998"/>
                  </a:lnTo>
                  <a:close/>
                </a:path>
              </a:pathLst>
            </a:cu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02124" name="Group 12"/>
          <p:cNvGrpSpPr>
            <a:grpSpLocks/>
          </p:cNvGrpSpPr>
          <p:nvPr/>
        </p:nvGrpSpPr>
        <p:grpSpPr bwMode="auto">
          <a:xfrm>
            <a:off x="5410200" y="3810000"/>
            <a:ext cx="2362200" cy="2209800"/>
            <a:chOff x="2160" y="2304"/>
            <a:chExt cx="1488" cy="1392"/>
          </a:xfrm>
        </p:grpSpPr>
        <p:sp>
          <p:nvSpPr>
            <p:cNvPr id="602125" name="Rectangle 4"/>
            <p:cNvSpPr>
              <a:spLocks noChangeArrowheads="1"/>
            </p:cNvSpPr>
            <p:nvPr/>
          </p:nvSpPr>
          <p:spPr bwMode="auto">
            <a:xfrm>
              <a:off x="2160" y="2304"/>
              <a:ext cx="1488" cy="1392"/>
            </a:xfrm>
            <a:prstGeom prst="rect">
              <a:avLst/>
            </a:prstGeom>
            <a:solidFill>
              <a:schemeClr val="bg2"/>
            </a:solidFill>
            <a:ln w="38100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1" lang="zh-TW" altLang="zh-TW" sz="1800"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02126" name="Freeform 5"/>
            <p:cNvSpPr>
              <a:spLocks/>
            </p:cNvSpPr>
            <p:nvPr/>
          </p:nvSpPr>
          <p:spPr bwMode="auto">
            <a:xfrm>
              <a:off x="2592" y="2682"/>
              <a:ext cx="1044" cy="998"/>
            </a:xfrm>
            <a:custGeom>
              <a:avLst/>
              <a:gdLst>
                <a:gd name="T0" fmla="*/ 0 w 1044"/>
                <a:gd name="T1" fmla="*/ 2147483647 h 998"/>
                <a:gd name="T2" fmla="*/ 0 w 1044"/>
                <a:gd name="T3" fmla="*/ 0 h 998"/>
                <a:gd name="T4" fmla="*/ 2147483647 w 1044"/>
                <a:gd name="T5" fmla="*/ 2147483647 h 998"/>
                <a:gd name="T6" fmla="*/ 2147483647 w 1044"/>
                <a:gd name="T7" fmla="*/ 2147483647 h 998"/>
                <a:gd name="T8" fmla="*/ 0 w 1044"/>
                <a:gd name="T9" fmla="*/ 2147483647 h 9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44"/>
                <a:gd name="T16" fmla="*/ 0 h 998"/>
                <a:gd name="T17" fmla="*/ 1044 w 1044"/>
                <a:gd name="T18" fmla="*/ 998 h 99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44" h="998">
                  <a:moveTo>
                    <a:pt x="0" y="998"/>
                  </a:moveTo>
                  <a:lnTo>
                    <a:pt x="0" y="0"/>
                  </a:lnTo>
                  <a:lnTo>
                    <a:pt x="1044" y="544"/>
                  </a:lnTo>
                  <a:lnTo>
                    <a:pt x="1044" y="998"/>
                  </a:lnTo>
                  <a:lnTo>
                    <a:pt x="0" y="998"/>
                  </a:lnTo>
                  <a:close/>
                </a:path>
              </a:pathLst>
            </a:cu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02129" name="Oval 17"/>
          <p:cNvSpPr>
            <a:spLocks noChangeArrowheads="1"/>
          </p:cNvSpPr>
          <p:nvPr/>
        </p:nvSpPr>
        <p:spPr bwMode="auto">
          <a:xfrm>
            <a:off x="5991225" y="4291013"/>
            <a:ext cx="228600" cy="228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4DE00865-FF8F-4B4A-AC5F-6002C0504DB7}" type="slidenum">
              <a:rPr lang="en-US">
                <a:solidFill>
                  <a:srgbClr val="A50021"/>
                </a:solidFill>
              </a:rPr>
              <a:pPr/>
              <a:t>70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71782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US" altLang="zh-TW" sz="3200" dirty="0">
                <a:ea typeface="新細明體" pitchFamily="18" charset="-120"/>
              </a:rPr>
              <a:t>1. Detection of scale-space </a:t>
            </a:r>
            <a:r>
              <a:rPr lang="en-US" altLang="zh-TW" sz="3200" dirty="0" err="1">
                <a:ea typeface="新細明體" pitchFamily="18" charset="-120"/>
              </a:rPr>
              <a:t>extrema</a:t>
            </a:r>
            <a:r>
              <a:rPr lang="en-US" altLang="zh-TW" sz="2000" b="1" dirty="0">
                <a:solidFill>
                  <a:srgbClr val="FF0000"/>
                </a:solidFill>
                <a:ea typeface="新細明體" pitchFamily="18" charset="-120"/>
              </a:rPr>
              <a:t/>
            </a:r>
            <a:br>
              <a:rPr lang="en-US" altLang="zh-TW" sz="2000" b="1" dirty="0">
                <a:solidFill>
                  <a:srgbClr val="FF0000"/>
                </a:solidFill>
                <a:ea typeface="新細明體" pitchFamily="18" charset="-120"/>
              </a:rPr>
            </a:br>
            <a:r>
              <a:rPr lang="en-US" altLang="zh-TW" sz="2000" b="1" dirty="0" smtClean="0">
                <a:solidFill>
                  <a:srgbClr val="FF0000"/>
                </a:solidFill>
                <a:ea typeface="新細明體" pitchFamily="18" charset="-120"/>
              </a:rPr>
              <a:t>Scale Invariance</a:t>
            </a:r>
            <a:endParaRPr lang="en-US" altLang="zh-TW" sz="3200" dirty="0">
              <a:ea typeface="新細明體" pitchFamily="18" charset="-120"/>
            </a:endParaRPr>
          </a:p>
        </p:txBody>
      </p:sp>
      <p:pic>
        <p:nvPicPr>
          <p:cNvPr id="7178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1913" y="1087438"/>
            <a:ext cx="6335712" cy="4862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CD5D4B14-2DB6-4B52-BC62-8E92081884FA}" type="slidenum">
              <a:rPr lang="en-US">
                <a:solidFill>
                  <a:srgbClr val="A50021"/>
                </a:solidFill>
              </a:rPr>
              <a:pPr/>
              <a:t>71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719877" name="Rectangle 5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 dirty="0">
                <a:ea typeface="新細明體" pitchFamily="18" charset="-120"/>
              </a:rPr>
              <a:t>2. Accurate </a:t>
            </a:r>
            <a:r>
              <a:rPr lang="en-US" altLang="zh-TW" sz="3200" dirty="0" smtClean="0">
                <a:ea typeface="新細明體" pitchFamily="18" charset="-120"/>
              </a:rPr>
              <a:t>key-point </a:t>
            </a:r>
            <a:r>
              <a:rPr lang="en-US" altLang="zh-TW" sz="3200" dirty="0">
                <a:ea typeface="新細明體" pitchFamily="18" charset="-120"/>
              </a:rPr>
              <a:t>localization</a:t>
            </a:r>
          </a:p>
        </p:txBody>
      </p:sp>
      <p:sp>
        <p:nvSpPr>
          <p:cNvPr id="719878" name="Rectangle 6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  <a:ea typeface="新細明體" pitchFamily="18" charset="-120"/>
              </a:rPr>
              <a:t>Fit a 3D quadratic function </a:t>
            </a:r>
            <a:r>
              <a:rPr lang="en-US" altLang="zh-TW" dirty="0" smtClean="0">
                <a:ea typeface="新細明體" pitchFamily="18" charset="-120"/>
              </a:rPr>
              <a:t>for finding </a:t>
            </a:r>
            <a:r>
              <a:rPr lang="en-US" altLang="zh-TW" dirty="0">
                <a:ea typeface="新細明體" pitchFamily="18" charset="-120"/>
              </a:rPr>
              <a:t>sub-pixel </a:t>
            </a:r>
            <a:r>
              <a:rPr lang="en-US" altLang="zh-TW" dirty="0" smtClean="0">
                <a:ea typeface="新細明體" pitchFamily="18" charset="-120"/>
              </a:rPr>
              <a:t>maxima</a:t>
            </a:r>
          </a:p>
          <a:p>
            <a:endParaRPr lang="en-US" altLang="zh-TW" dirty="0">
              <a:ea typeface="新細明體" pitchFamily="18" charset="-120"/>
            </a:endParaRPr>
          </a:p>
          <a:p>
            <a:r>
              <a:rPr lang="en-US" altLang="zh-TW" b="1" dirty="0" smtClean="0">
                <a:solidFill>
                  <a:srgbClr val="FF0000"/>
                </a:solidFill>
                <a:ea typeface="新細明體" pitchFamily="18" charset="-120"/>
              </a:rPr>
              <a:t>Reject key-points </a:t>
            </a:r>
            <a:r>
              <a:rPr lang="en-US" altLang="zh-TW" dirty="0">
                <a:ea typeface="新細明體" pitchFamily="18" charset="-120"/>
              </a:rPr>
              <a:t>with low </a:t>
            </a:r>
            <a:r>
              <a:rPr lang="en-US" altLang="zh-TW" dirty="0" smtClean="0">
                <a:ea typeface="新細明體" pitchFamily="18" charset="-120"/>
              </a:rPr>
              <a:t>contrast areas</a:t>
            </a:r>
          </a:p>
          <a:p>
            <a:endParaRPr lang="en-US" altLang="zh-TW" dirty="0">
              <a:ea typeface="新細明體" pitchFamily="18" charset="-120"/>
            </a:endParaRPr>
          </a:p>
          <a:p>
            <a:r>
              <a:rPr lang="en-US" altLang="zh-TW" b="1" dirty="0">
                <a:solidFill>
                  <a:srgbClr val="FF0000"/>
                </a:solidFill>
                <a:ea typeface="新細明體" pitchFamily="18" charset="-120"/>
              </a:rPr>
              <a:t> Reject key-points </a:t>
            </a:r>
            <a:r>
              <a:rPr lang="en-US" altLang="zh-TW" dirty="0" smtClean="0">
                <a:ea typeface="新細明體" pitchFamily="18" charset="-120"/>
              </a:rPr>
              <a:t>on edges</a:t>
            </a:r>
            <a:endParaRPr lang="en-US" altLang="zh-TW" dirty="0"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3113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CD5D4B14-2DB6-4B52-BC62-8E92081884FA}" type="slidenum">
              <a:rPr lang="en-US">
                <a:solidFill>
                  <a:srgbClr val="A50021"/>
                </a:solidFill>
              </a:rPr>
              <a:pPr/>
              <a:t>72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416050" y="2489200"/>
            <a:ext cx="3587750" cy="2892425"/>
            <a:chOff x="975" y="2107"/>
            <a:chExt cx="2260" cy="1822"/>
          </a:xfrm>
        </p:grpSpPr>
        <p:sp>
          <p:nvSpPr>
            <p:cNvPr id="719875" name="Freeform 3"/>
            <p:cNvSpPr>
              <a:spLocks/>
            </p:cNvSpPr>
            <p:nvPr/>
          </p:nvSpPr>
          <p:spPr bwMode="auto">
            <a:xfrm>
              <a:off x="975" y="2108"/>
              <a:ext cx="1134" cy="1821"/>
            </a:xfrm>
            <a:custGeom>
              <a:avLst/>
              <a:gdLst>
                <a:gd name="T0" fmla="*/ 0 w 1134"/>
                <a:gd name="T1" fmla="*/ 1821 h 1821"/>
                <a:gd name="T2" fmla="*/ 363 w 1134"/>
                <a:gd name="T3" fmla="*/ 868 h 1821"/>
                <a:gd name="T4" fmla="*/ 816 w 1134"/>
                <a:gd name="T5" fmla="*/ 188 h 1821"/>
                <a:gd name="T6" fmla="*/ 1134 w 1134"/>
                <a:gd name="T7" fmla="*/ 7 h 18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34"/>
                <a:gd name="T13" fmla="*/ 0 h 1821"/>
                <a:gd name="T14" fmla="*/ 1134 w 1134"/>
                <a:gd name="T15" fmla="*/ 1821 h 18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34" h="1821">
                  <a:moveTo>
                    <a:pt x="0" y="1821"/>
                  </a:moveTo>
                  <a:cubicBezTo>
                    <a:pt x="113" y="1480"/>
                    <a:pt x="227" y="1140"/>
                    <a:pt x="363" y="868"/>
                  </a:cubicBezTo>
                  <a:cubicBezTo>
                    <a:pt x="499" y="596"/>
                    <a:pt x="688" y="331"/>
                    <a:pt x="816" y="188"/>
                  </a:cubicBezTo>
                  <a:cubicBezTo>
                    <a:pt x="944" y="45"/>
                    <a:pt x="1066" y="0"/>
                    <a:pt x="1134" y="7"/>
                  </a:cubicBezTo>
                </a:path>
              </a:pathLst>
            </a:custGeom>
            <a:noFill/>
            <a:ln w="19050">
              <a:solidFill>
                <a:srgbClr val="0000FF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9876" name="Freeform 4"/>
            <p:cNvSpPr>
              <a:spLocks/>
            </p:cNvSpPr>
            <p:nvPr/>
          </p:nvSpPr>
          <p:spPr bwMode="auto">
            <a:xfrm flipH="1">
              <a:off x="2101" y="2107"/>
              <a:ext cx="1134" cy="1821"/>
            </a:xfrm>
            <a:custGeom>
              <a:avLst/>
              <a:gdLst>
                <a:gd name="T0" fmla="*/ 0 w 1134"/>
                <a:gd name="T1" fmla="*/ 1821 h 1821"/>
                <a:gd name="T2" fmla="*/ 363 w 1134"/>
                <a:gd name="T3" fmla="*/ 868 h 1821"/>
                <a:gd name="T4" fmla="*/ 816 w 1134"/>
                <a:gd name="T5" fmla="*/ 188 h 1821"/>
                <a:gd name="T6" fmla="*/ 1134 w 1134"/>
                <a:gd name="T7" fmla="*/ 7 h 18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34"/>
                <a:gd name="T13" fmla="*/ 0 h 1821"/>
                <a:gd name="T14" fmla="*/ 1134 w 1134"/>
                <a:gd name="T15" fmla="*/ 1821 h 18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34" h="1821">
                  <a:moveTo>
                    <a:pt x="0" y="1821"/>
                  </a:moveTo>
                  <a:cubicBezTo>
                    <a:pt x="113" y="1480"/>
                    <a:pt x="227" y="1140"/>
                    <a:pt x="363" y="868"/>
                  </a:cubicBezTo>
                  <a:cubicBezTo>
                    <a:pt x="499" y="596"/>
                    <a:pt x="688" y="331"/>
                    <a:pt x="816" y="188"/>
                  </a:cubicBezTo>
                  <a:cubicBezTo>
                    <a:pt x="944" y="45"/>
                    <a:pt x="1066" y="0"/>
                    <a:pt x="1134" y="7"/>
                  </a:cubicBezTo>
                </a:path>
              </a:pathLst>
            </a:custGeom>
            <a:noFill/>
            <a:ln w="19050">
              <a:solidFill>
                <a:srgbClr val="0000FF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19877" name="Rectangle 5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US" altLang="zh-TW" sz="3200" dirty="0">
                <a:ea typeface="新細明體" pitchFamily="18" charset="-120"/>
              </a:rPr>
              <a:t>2. Accurate </a:t>
            </a:r>
            <a:r>
              <a:rPr lang="en-US" altLang="zh-TW" sz="3200" dirty="0" err="1">
                <a:ea typeface="新細明體" pitchFamily="18" charset="-120"/>
              </a:rPr>
              <a:t>keypoint</a:t>
            </a:r>
            <a:r>
              <a:rPr lang="en-US" altLang="zh-TW" sz="3200" dirty="0">
                <a:ea typeface="新細明體" pitchFamily="18" charset="-120"/>
              </a:rPr>
              <a:t> localization:</a:t>
            </a:r>
            <a:br>
              <a:rPr lang="en-US" altLang="zh-TW" sz="3200" dirty="0">
                <a:ea typeface="新細明體" pitchFamily="18" charset="-120"/>
              </a:rPr>
            </a:br>
            <a:r>
              <a:rPr lang="en-US" altLang="zh-TW" sz="2000" b="1" dirty="0">
                <a:solidFill>
                  <a:srgbClr val="FF0000"/>
                </a:solidFill>
                <a:ea typeface="新細明體" pitchFamily="18" charset="-120"/>
              </a:rPr>
              <a:t>Fit a 3D quadratic function</a:t>
            </a:r>
            <a:endParaRPr lang="en-US" altLang="zh-TW" sz="3200" dirty="0">
              <a:ea typeface="新細明體" pitchFamily="18" charset="-120"/>
            </a:endParaRPr>
          </a:p>
        </p:txBody>
      </p:sp>
      <p:sp>
        <p:nvSpPr>
          <p:cNvPr id="719878" name="Rectangle 6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pitchFamily="18" charset="-120"/>
              </a:rPr>
              <a:t>Idea:</a:t>
            </a:r>
            <a:endParaRPr lang="en-US" altLang="zh-TW" dirty="0">
              <a:ea typeface="新細明體" pitchFamily="18" charset="-120"/>
            </a:endParaRPr>
          </a:p>
        </p:txBody>
      </p:sp>
      <p:sp>
        <p:nvSpPr>
          <p:cNvPr id="719879" name="Line 7"/>
          <p:cNvSpPr>
            <a:spLocks noChangeShapeType="1"/>
          </p:cNvSpPr>
          <p:nvPr/>
        </p:nvSpPr>
        <p:spPr bwMode="auto">
          <a:xfrm>
            <a:off x="755650" y="4878387"/>
            <a:ext cx="51831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9880" name="Oval 8"/>
          <p:cNvSpPr>
            <a:spLocks noChangeArrowheads="1"/>
          </p:cNvSpPr>
          <p:nvPr/>
        </p:nvSpPr>
        <p:spPr bwMode="auto">
          <a:xfrm>
            <a:off x="2770188" y="2644775"/>
            <a:ext cx="107950" cy="107950"/>
          </a:xfrm>
          <a:prstGeom prst="ellipse">
            <a:avLst/>
          </a:prstGeom>
          <a:solidFill>
            <a:schemeClr val="tx1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TW" altLang="en-US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719881" name="Line 9"/>
          <p:cNvSpPr>
            <a:spLocks noChangeShapeType="1"/>
          </p:cNvSpPr>
          <p:nvPr/>
        </p:nvSpPr>
        <p:spPr bwMode="auto">
          <a:xfrm>
            <a:off x="1728788" y="4445000"/>
            <a:ext cx="0" cy="433387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9882" name="Line 10"/>
          <p:cNvSpPr>
            <a:spLocks noChangeShapeType="1"/>
          </p:cNvSpPr>
          <p:nvPr/>
        </p:nvSpPr>
        <p:spPr bwMode="auto">
          <a:xfrm>
            <a:off x="2801938" y="2716212"/>
            <a:ext cx="0" cy="2162175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9883" name="Line 11"/>
          <p:cNvSpPr>
            <a:spLocks noChangeShapeType="1"/>
          </p:cNvSpPr>
          <p:nvPr/>
        </p:nvSpPr>
        <p:spPr bwMode="auto">
          <a:xfrm>
            <a:off x="3944938" y="3078162"/>
            <a:ext cx="0" cy="1801813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9884" name="Oval 12"/>
          <p:cNvSpPr>
            <a:spLocks noChangeArrowheads="1"/>
          </p:cNvSpPr>
          <p:nvPr/>
        </p:nvSpPr>
        <p:spPr bwMode="auto">
          <a:xfrm>
            <a:off x="3911600" y="3044825"/>
            <a:ext cx="107950" cy="107950"/>
          </a:xfrm>
          <a:prstGeom prst="ellipse">
            <a:avLst/>
          </a:prstGeom>
          <a:solidFill>
            <a:schemeClr val="tx1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TW" altLang="en-US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719885" name="Oval 13"/>
          <p:cNvSpPr>
            <a:spLocks noChangeArrowheads="1"/>
          </p:cNvSpPr>
          <p:nvPr/>
        </p:nvSpPr>
        <p:spPr bwMode="auto">
          <a:xfrm>
            <a:off x="1673225" y="4418012"/>
            <a:ext cx="107950" cy="107950"/>
          </a:xfrm>
          <a:prstGeom prst="ellipse">
            <a:avLst/>
          </a:prstGeom>
          <a:solidFill>
            <a:schemeClr val="tx1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TW" altLang="en-US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1690688" y="2709862"/>
            <a:ext cx="2276475" cy="1808163"/>
            <a:chOff x="1519" y="2246"/>
            <a:chExt cx="1434" cy="1139"/>
          </a:xfrm>
        </p:grpSpPr>
        <p:sp>
          <p:nvSpPr>
            <p:cNvPr id="719887" name="Line 15"/>
            <p:cNvSpPr>
              <a:spLocks noChangeShapeType="1"/>
            </p:cNvSpPr>
            <p:nvPr/>
          </p:nvSpPr>
          <p:spPr bwMode="auto">
            <a:xfrm flipV="1">
              <a:off x="1519" y="2253"/>
              <a:ext cx="705" cy="113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9888" name="Line 16"/>
            <p:cNvSpPr>
              <a:spLocks noChangeShapeType="1"/>
            </p:cNvSpPr>
            <p:nvPr/>
          </p:nvSpPr>
          <p:spPr bwMode="auto">
            <a:xfrm flipH="1" flipV="1">
              <a:off x="2238" y="2246"/>
              <a:ext cx="715" cy="24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3167063" y="2428875"/>
            <a:ext cx="107950" cy="2449512"/>
            <a:chOff x="2449" y="2069"/>
            <a:chExt cx="68" cy="1543"/>
          </a:xfrm>
        </p:grpSpPr>
        <p:sp>
          <p:nvSpPr>
            <p:cNvPr id="719890" name="Line 18"/>
            <p:cNvSpPr>
              <a:spLocks noChangeShapeType="1"/>
            </p:cNvSpPr>
            <p:nvPr/>
          </p:nvSpPr>
          <p:spPr bwMode="auto">
            <a:xfrm>
              <a:off x="2472" y="2115"/>
              <a:ext cx="0" cy="1497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9891" name="Oval 19"/>
            <p:cNvSpPr>
              <a:spLocks noChangeArrowheads="1"/>
            </p:cNvSpPr>
            <p:nvPr/>
          </p:nvSpPr>
          <p:spPr bwMode="auto">
            <a:xfrm>
              <a:off x="2449" y="2069"/>
              <a:ext cx="68" cy="68"/>
            </a:xfrm>
            <a:prstGeom prst="ellipse">
              <a:avLst/>
            </a:prstGeom>
            <a:solidFill>
              <a:srgbClr val="0000FF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</p:grpSp>
      <p:sp>
        <p:nvSpPr>
          <p:cNvPr id="719892" name="Text Box 20"/>
          <p:cNvSpPr txBox="1">
            <a:spLocks noChangeArrowheads="1"/>
          </p:cNvSpPr>
          <p:nvPr/>
        </p:nvSpPr>
        <p:spPr bwMode="auto">
          <a:xfrm>
            <a:off x="1403350" y="4157662"/>
            <a:ext cx="33655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TW">
                <a:ea typeface="新細明體" pitchFamily="18" charset="-120"/>
              </a:rPr>
              <a:t>1</a:t>
            </a:r>
          </a:p>
        </p:txBody>
      </p:sp>
      <p:sp>
        <p:nvSpPr>
          <p:cNvPr id="719893" name="Text Box 21"/>
          <p:cNvSpPr txBox="1">
            <a:spLocks noChangeArrowheads="1"/>
          </p:cNvSpPr>
          <p:nvPr/>
        </p:nvSpPr>
        <p:spPr bwMode="auto">
          <a:xfrm>
            <a:off x="2411413" y="2286000"/>
            <a:ext cx="33655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TW">
                <a:ea typeface="新細明體" pitchFamily="18" charset="-120"/>
              </a:rPr>
              <a:t>6</a:t>
            </a:r>
          </a:p>
        </p:txBody>
      </p:sp>
      <p:sp>
        <p:nvSpPr>
          <p:cNvPr id="719894" name="Text Box 22"/>
          <p:cNvSpPr txBox="1">
            <a:spLocks noChangeArrowheads="1"/>
          </p:cNvSpPr>
          <p:nvPr/>
        </p:nvSpPr>
        <p:spPr bwMode="auto">
          <a:xfrm>
            <a:off x="3995738" y="2644775"/>
            <a:ext cx="33655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TW">
                <a:ea typeface="新細明體" pitchFamily="18" charset="-120"/>
              </a:rPr>
              <a:t>5</a:t>
            </a:r>
          </a:p>
        </p:txBody>
      </p:sp>
      <p:sp>
        <p:nvSpPr>
          <p:cNvPr id="719895" name="Text Box 23"/>
          <p:cNvSpPr txBox="1">
            <a:spLocks noChangeArrowheads="1"/>
          </p:cNvSpPr>
          <p:nvPr/>
        </p:nvSpPr>
        <p:spPr bwMode="auto">
          <a:xfrm>
            <a:off x="2627313" y="4949825"/>
            <a:ext cx="33655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TW">
                <a:ea typeface="新細明體" pitchFamily="18" charset="-120"/>
              </a:rPr>
              <a:t>0</a:t>
            </a:r>
          </a:p>
        </p:txBody>
      </p:sp>
      <p:sp>
        <p:nvSpPr>
          <p:cNvPr id="719896" name="Text Box 24"/>
          <p:cNvSpPr txBox="1">
            <a:spLocks noChangeArrowheads="1"/>
          </p:cNvSpPr>
          <p:nvPr/>
        </p:nvSpPr>
        <p:spPr bwMode="auto">
          <a:xfrm>
            <a:off x="1497013" y="4924425"/>
            <a:ext cx="43815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TW">
                <a:ea typeface="新細明體" pitchFamily="18" charset="-120"/>
              </a:rPr>
              <a:t>-1</a:t>
            </a:r>
          </a:p>
        </p:txBody>
      </p:sp>
      <p:sp>
        <p:nvSpPr>
          <p:cNvPr id="719897" name="Text Box 25"/>
          <p:cNvSpPr txBox="1">
            <a:spLocks noChangeArrowheads="1"/>
          </p:cNvSpPr>
          <p:nvPr/>
        </p:nvSpPr>
        <p:spPr bwMode="auto">
          <a:xfrm>
            <a:off x="3671888" y="4924425"/>
            <a:ext cx="5080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TW">
                <a:ea typeface="新細明體" pitchFamily="18" charset="-120"/>
              </a:rPr>
              <a:t>+1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399632" y="2428876"/>
            <a:ext cx="2924968" cy="4778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3347244" y="3044825"/>
            <a:ext cx="2977356" cy="16660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477000" y="274320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Find them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8079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CD5D4B14-2DB6-4B52-BC62-8E92081884FA}" type="slidenum">
              <a:rPr lang="en-US">
                <a:solidFill>
                  <a:srgbClr val="A50021"/>
                </a:solidFill>
              </a:rPr>
              <a:pPr/>
              <a:t>73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416050" y="2489200"/>
            <a:ext cx="3587750" cy="2892425"/>
            <a:chOff x="975" y="2107"/>
            <a:chExt cx="2260" cy="1822"/>
          </a:xfrm>
        </p:grpSpPr>
        <p:sp>
          <p:nvSpPr>
            <p:cNvPr id="719875" name="Freeform 3"/>
            <p:cNvSpPr>
              <a:spLocks/>
            </p:cNvSpPr>
            <p:nvPr/>
          </p:nvSpPr>
          <p:spPr bwMode="auto">
            <a:xfrm>
              <a:off x="975" y="2108"/>
              <a:ext cx="1134" cy="1821"/>
            </a:xfrm>
            <a:custGeom>
              <a:avLst/>
              <a:gdLst>
                <a:gd name="T0" fmla="*/ 0 w 1134"/>
                <a:gd name="T1" fmla="*/ 1821 h 1821"/>
                <a:gd name="T2" fmla="*/ 363 w 1134"/>
                <a:gd name="T3" fmla="*/ 868 h 1821"/>
                <a:gd name="T4" fmla="*/ 816 w 1134"/>
                <a:gd name="T5" fmla="*/ 188 h 1821"/>
                <a:gd name="T6" fmla="*/ 1134 w 1134"/>
                <a:gd name="T7" fmla="*/ 7 h 18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34"/>
                <a:gd name="T13" fmla="*/ 0 h 1821"/>
                <a:gd name="T14" fmla="*/ 1134 w 1134"/>
                <a:gd name="T15" fmla="*/ 1821 h 18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34" h="1821">
                  <a:moveTo>
                    <a:pt x="0" y="1821"/>
                  </a:moveTo>
                  <a:cubicBezTo>
                    <a:pt x="113" y="1480"/>
                    <a:pt x="227" y="1140"/>
                    <a:pt x="363" y="868"/>
                  </a:cubicBezTo>
                  <a:cubicBezTo>
                    <a:pt x="499" y="596"/>
                    <a:pt x="688" y="331"/>
                    <a:pt x="816" y="188"/>
                  </a:cubicBezTo>
                  <a:cubicBezTo>
                    <a:pt x="944" y="45"/>
                    <a:pt x="1066" y="0"/>
                    <a:pt x="1134" y="7"/>
                  </a:cubicBezTo>
                </a:path>
              </a:pathLst>
            </a:custGeom>
            <a:noFill/>
            <a:ln w="19050">
              <a:solidFill>
                <a:srgbClr val="0000FF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9876" name="Freeform 4"/>
            <p:cNvSpPr>
              <a:spLocks/>
            </p:cNvSpPr>
            <p:nvPr/>
          </p:nvSpPr>
          <p:spPr bwMode="auto">
            <a:xfrm flipH="1">
              <a:off x="2101" y="2107"/>
              <a:ext cx="1134" cy="1821"/>
            </a:xfrm>
            <a:custGeom>
              <a:avLst/>
              <a:gdLst>
                <a:gd name="T0" fmla="*/ 0 w 1134"/>
                <a:gd name="T1" fmla="*/ 1821 h 1821"/>
                <a:gd name="T2" fmla="*/ 363 w 1134"/>
                <a:gd name="T3" fmla="*/ 868 h 1821"/>
                <a:gd name="T4" fmla="*/ 816 w 1134"/>
                <a:gd name="T5" fmla="*/ 188 h 1821"/>
                <a:gd name="T6" fmla="*/ 1134 w 1134"/>
                <a:gd name="T7" fmla="*/ 7 h 18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34"/>
                <a:gd name="T13" fmla="*/ 0 h 1821"/>
                <a:gd name="T14" fmla="*/ 1134 w 1134"/>
                <a:gd name="T15" fmla="*/ 1821 h 18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34" h="1821">
                  <a:moveTo>
                    <a:pt x="0" y="1821"/>
                  </a:moveTo>
                  <a:cubicBezTo>
                    <a:pt x="113" y="1480"/>
                    <a:pt x="227" y="1140"/>
                    <a:pt x="363" y="868"/>
                  </a:cubicBezTo>
                  <a:cubicBezTo>
                    <a:pt x="499" y="596"/>
                    <a:pt x="688" y="331"/>
                    <a:pt x="816" y="188"/>
                  </a:cubicBezTo>
                  <a:cubicBezTo>
                    <a:pt x="944" y="45"/>
                    <a:pt x="1066" y="0"/>
                    <a:pt x="1134" y="7"/>
                  </a:cubicBezTo>
                </a:path>
              </a:pathLst>
            </a:custGeom>
            <a:noFill/>
            <a:ln w="19050">
              <a:solidFill>
                <a:srgbClr val="0000FF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19877" name="Rectangle 5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US" altLang="zh-TW" sz="3200" dirty="0">
                <a:ea typeface="新細明體" pitchFamily="18" charset="-120"/>
              </a:rPr>
              <a:t>2. Accurate </a:t>
            </a:r>
            <a:r>
              <a:rPr lang="en-US" altLang="zh-TW" sz="3200" dirty="0" err="1">
                <a:ea typeface="新細明體" pitchFamily="18" charset="-120"/>
              </a:rPr>
              <a:t>keypoint</a:t>
            </a:r>
            <a:r>
              <a:rPr lang="en-US" altLang="zh-TW" sz="3200" dirty="0">
                <a:ea typeface="新細明體" pitchFamily="18" charset="-120"/>
              </a:rPr>
              <a:t> localization:</a:t>
            </a:r>
            <a:br>
              <a:rPr lang="en-US" altLang="zh-TW" sz="3200" dirty="0">
                <a:ea typeface="新細明體" pitchFamily="18" charset="-120"/>
              </a:rPr>
            </a:br>
            <a:r>
              <a:rPr lang="en-US" altLang="zh-TW" sz="2000" b="1" dirty="0">
                <a:solidFill>
                  <a:srgbClr val="FF0000"/>
                </a:solidFill>
                <a:ea typeface="新細明體" pitchFamily="18" charset="-120"/>
              </a:rPr>
              <a:t>Fit a 3D quadratic function</a:t>
            </a:r>
            <a:endParaRPr lang="en-US" altLang="zh-TW" sz="3200" dirty="0">
              <a:ea typeface="新細明體" pitchFamily="18" charset="-120"/>
            </a:endParaRPr>
          </a:p>
        </p:txBody>
      </p:sp>
      <p:sp>
        <p:nvSpPr>
          <p:cNvPr id="719878" name="Rectangle 6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pitchFamily="18" charset="-120"/>
              </a:rPr>
              <a:t>Idea:</a:t>
            </a:r>
            <a:endParaRPr lang="en-US" altLang="zh-TW" dirty="0">
              <a:ea typeface="新細明體" pitchFamily="18" charset="-120"/>
            </a:endParaRPr>
          </a:p>
        </p:txBody>
      </p:sp>
      <p:sp>
        <p:nvSpPr>
          <p:cNvPr id="719879" name="Line 7"/>
          <p:cNvSpPr>
            <a:spLocks noChangeShapeType="1"/>
          </p:cNvSpPr>
          <p:nvPr/>
        </p:nvSpPr>
        <p:spPr bwMode="auto">
          <a:xfrm>
            <a:off x="755650" y="4878387"/>
            <a:ext cx="51831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9880" name="Oval 8"/>
          <p:cNvSpPr>
            <a:spLocks noChangeArrowheads="1"/>
          </p:cNvSpPr>
          <p:nvPr/>
        </p:nvSpPr>
        <p:spPr bwMode="auto">
          <a:xfrm>
            <a:off x="2770188" y="2644775"/>
            <a:ext cx="107950" cy="107950"/>
          </a:xfrm>
          <a:prstGeom prst="ellipse">
            <a:avLst/>
          </a:prstGeom>
          <a:solidFill>
            <a:schemeClr val="tx1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TW" altLang="en-US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719881" name="Line 9"/>
          <p:cNvSpPr>
            <a:spLocks noChangeShapeType="1"/>
          </p:cNvSpPr>
          <p:nvPr/>
        </p:nvSpPr>
        <p:spPr bwMode="auto">
          <a:xfrm>
            <a:off x="1728788" y="4445000"/>
            <a:ext cx="0" cy="433387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9882" name="Line 10"/>
          <p:cNvSpPr>
            <a:spLocks noChangeShapeType="1"/>
          </p:cNvSpPr>
          <p:nvPr/>
        </p:nvSpPr>
        <p:spPr bwMode="auto">
          <a:xfrm>
            <a:off x="2801938" y="2716212"/>
            <a:ext cx="0" cy="2162175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9883" name="Line 11"/>
          <p:cNvSpPr>
            <a:spLocks noChangeShapeType="1"/>
          </p:cNvSpPr>
          <p:nvPr/>
        </p:nvSpPr>
        <p:spPr bwMode="auto">
          <a:xfrm>
            <a:off x="3944938" y="3078162"/>
            <a:ext cx="0" cy="1801813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9884" name="Oval 12"/>
          <p:cNvSpPr>
            <a:spLocks noChangeArrowheads="1"/>
          </p:cNvSpPr>
          <p:nvPr/>
        </p:nvSpPr>
        <p:spPr bwMode="auto">
          <a:xfrm>
            <a:off x="3911600" y="3044825"/>
            <a:ext cx="107950" cy="107950"/>
          </a:xfrm>
          <a:prstGeom prst="ellipse">
            <a:avLst/>
          </a:prstGeom>
          <a:solidFill>
            <a:schemeClr val="tx1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TW" altLang="en-US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719885" name="Oval 13"/>
          <p:cNvSpPr>
            <a:spLocks noChangeArrowheads="1"/>
          </p:cNvSpPr>
          <p:nvPr/>
        </p:nvSpPr>
        <p:spPr bwMode="auto">
          <a:xfrm>
            <a:off x="1673225" y="4418012"/>
            <a:ext cx="107950" cy="107950"/>
          </a:xfrm>
          <a:prstGeom prst="ellipse">
            <a:avLst/>
          </a:prstGeom>
          <a:solidFill>
            <a:schemeClr val="tx1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TW" altLang="en-US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1690688" y="2709862"/>
            <a:ext cx="2276475" cy="1808163"/>
            <a:chOff x="1519" y="2246"/>
            <a:chExt cx="1434" cy="1139"/>
          </a:xfrm>
        </p:grpSpPr>
        <p:sp>
          <p:nvSpPr>
            <p:cNvPr id="719887" name="Line 15"/>
            <p:cNvSpPr>
              <a:spLocks noChangeShapeType="1"/>
            </p:cNvSpPr>
            <p:nvPr/>
          </p:nvSpPr>
          <p:spPr bwMode="auto">
            <a:xfrm flipV="1">
              <a:off x="1519" y="2253"/>
              <a:ext cx="705" cy="113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9888" name="Line 16"/>
            <p:cNvSpPr>
              <a:spLocks noChangeShapeType="1"/>
            </p:cNvSpPr>
            <p:nvPr/>
          </p:nvSpPr>
          <p:spPr bwMode="auto">
            <a:xfrm flipH="1" flipV="1">
              <a:off x="2238" y="2246"/>
              <a:ext cx="715" cy="24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3167063" y="2428875"/>
            <a:ext cx="107950" cy="2449512"/>
            <a:chOff x="2449" y="2069"/>
            <a:chExt cx="68" cy="1543"/>
          </a:xfrm>
        </p:grpSpPr>
        <p:sp>
          <p:nvSpPr>
            <p:cNvPr id="719890" name="Line 18"/>
            <p:cNvSpPr>
              <a:spLocks noChangeShapeType="1"/>
            </p:cNvSpPr>
            <p:nvPr/>
          </p:nvSpPr>
          <p:spPr bwMode="auto">
            <a:xfrm>
              <a:off x="2472" y="2115"/>
              <a:ext cx="0" cy="1497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9891" name="Oval 19"/>
            <p:cNvSpPr>
              <a:spLocks noChangeArrowheads="1"/>
            </p:cNvSpPr>
            <p:nvPr/>
          </p:nvSpPr>
          <p:spPr bwMode="auto">
            <a:xfrm>
              <a:off x="2449" y="2069"/>
              <a:ext cx="68" cy="68"/>
            </a:xfrm>
            <a:prstGeom prst="ellipse">
              <a:avLst/>
            </a:prstGeom>
            <a:solidFill>
              <a:srgbClr val="0000FF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</p:grpSp>
      <p:sp>
        <p:nvSpPr>
          <p:cNvPr id="719892" name="Text Box 20"/>
          <p:cNvSpPr txBox="1">
            <a:spLocks noChangeArrowheads="1"/>
          </p:cNvSpPr>
          <p:nvPr/>
        </p:nvSpPr>
        <p:spPr bwMode="auto">
          <a:xfrm>
            <a:off x="1403350" y="4157662"/>
            <a:ext cx="33655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TW">
                <a:ea typeface="新細明體" pitchFamily="18" charset="-120"/>
              </a:rPr>
              <a:t>1</a:t>
            </a:r>
          </a:p>
        </p:txBody>
      </p:sp>
      <p:sp>
        <p:nvSpPr>
          <p:cNvPr id="719893" name="Text Box 21"/>
          <p:cNvSpPr txBox="1">
            <a:spLocks noChangeArrowheads="1"/>
          </p:cNvSpPr>
          <p:nvPr/>
        </p:nvSpPr>
        <p:spPr bwMode="auto">
          <a:xfrm>
            <a:off x="2411413" y="2286000"/>
            <a:ext cx="33655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TW">
                <a:ea typeface="新細明體" pitchFamily="18" charset="-120"/>
              </a:rPr>
              <a:t>6</a:t>
            </a:r>
          </a:p>
        </p:txBody>
      </p:sp>
      <p:sp>
        <p:nvSpPr>
          <p:cNvPr id="719894" name="Text Box 22"/>
          <p:cNvSpPr txBox="1">
            <a:spLocks noChangeArrowheads="1"/>
          </p:cNvSpPr>
          <p:nvPr/>
        </p:nvSpPr>
        <p:spPr bwMode="auto">
          <a:xfrm>
            <a:off x="3995738" y="2644775"/>
            <a:ext cx="33655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TW">
                <a:ea typeface="新細明體" pitchFamily="18" charset="-120"/>
              </a:rPr>
              <a:t>5</a:t>
            </a:r>
          </a:p>
        </p:txBody>
      </p:sp>
      <p:sp>
        <p:nvSpPr>
          <p:cNvPr id="719895" name="Text Box 23"/>
          <p:cNvSpPr txBox="1">
            <a:spLocks noChangeArrowheads="1"/>
          </p:cNvSpPr>
          <p:nvPr/>
        </p:nvSpPr>
        <p:spPr bwMode="auto">
          <a:xfrm>
            <a:off x="2627313" y="4949825"/>
            <a:ext cx="33655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TW">
                <a:ea typeface="新細明體" pitchFamily="18" charset="-120"/>
              </a:rPr>
              <a:t>0</a:t>
            </a:r>
          </a:p>
        </p:txBody>
      </p:sp>
      <p:sp>
        <p:nvSpPr>
          <p:cNvPr id="719896" name="Text Box 24"/>
          <p:cNvSpPr txBox="1">
            <a:spLocks noChangeArrowheads="1"/>
          </p:cNvSpPr>
          <p:nvPr/>
        </p:nvSpPr>
        <p:spPr bwMode="auto">
          <a:xfrm>
            <a:off x="1497013" y="4924425"/>
            <a:ext cx="43815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TW">
                <a:ea typeface="新細明體" pitchFamily="18" charset="-120"/>
              </a:rPr>
              <a:t>-1</a:t>
            </a:r>
          </a:p>
        </p:txBody>
      </p:sp>
      <p:sp>
        <p:nvSpPr>
          <p:cNvPr id="719897" name="Text Box 25"/>
          <p:cNvSpPr txBox="1">
            <a:spLocks noChangeArrowheads="1"/>
          </p:cNvSpPr>
          <p:nvPr/>
        </p:nvSpPr>
        <p:spPr bwMode="auto">
          <a:xfrm>
            <a:off x="3671888" y="4924425"/>
            <a:ext cx="5080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TW">
                <a:ea typeface="新細明體" pitchFamily="18" charset="-120"/>
              </a:rPr>
              <a:t>+1</a:t>
            </a:r>
          </a:p>
        </p:txBody>
      </p:sp>
      <p:graphicFrame>
        <p:nvGraphicFramePr>
          <p:cNvPr id="28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2704046"/>
              </p:ext>
            </p:extLst>
          </p:nvPr>
        </p:nvGraphicFramePr>
        <p:xfrm>
          <a:off x="5257800" y="2407104"/>
          <a:ext cx="3349625" cy="229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170" name="Equation" r:id="rId4" imgW="1866600" imgH="1282680" progId="Equation.DSMT4">
                  <p:embed/>
                </p:oleObj>
              </mc:Choice>
              <mc:Fallback>
                <p:oleObj name="Equation" r:id="rId4" imgW="1866600" imgH="1282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2407104"/>
                        <a:ext cx="3349625" cy="2293938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999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CD5D4B14-2DB6-4B52-BC62-8E92081884FA}" type="slidenum">
              <a:rPr lang="en-US">
                <a:solidFill>
                  <a:srgbClr val="A50021"/>
                </a:solidFill>
              </a:rPr>
              <a:pPr/>
              <a:t>74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719877" name="Rectangle 5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US" altLang="zh-TW" sz="3200" dirty="0">
                <a:ea typeface="新細明體" pitchFamily="18" charset="-120"/>
              </a:rPr>
              <a:t>2. Accurate </a:t>
            </a:r>
            <a:r>
              <a:rPr lang="en-US" altLang="zh-TW" sz="3200" dirty="0" err="1">
                <a:ea typeface="新細明體" pitchFamily="18" charset="-120"/>
              </a:rPr>
              <a:t>keypoint</a:t>
            </a:r>
            <a:r>
              <a:rPr lang="en-US" altLang="zh-TW" sz="3200" dirty="0">
                <a:ea typeface="新細明體" pitchFamily="18" charset="-120"/>
              </a:rPr>
              <a:t> localization:</a:t>
            </a:r>
            <a:br>
              <a:rPr lang="en-US" altLang="zh-TW" sz="3200" dirty="0">
                <a:ea typeface="新細明體" pitchFamily="18" charset="-120"/>
              </a:rPr>
            </a:br>
            <a:r>
              <a:rPr lang="en-US" altLang="zh-TW" sz="2000" b="1" dirty="0">
                <a:solidFill>
                  <a:srgbClr val="FF0000"/>
                </a:solidFill>
                <a:ea typeface="新細明體" pitchFamily="18" charset="-120"/>
              </a:rPr>
              <a:t>Fit a 3D quadratic function</a:t>
            </a:r>
            <a:endParaRPr lang="en-US" altLang="zh-TW" sz="3200" dirty="0">
              <a:ea typeface="新細明體" pitchFamily="18" charset="-120"/>
            </a:endParaRPr>
          </a:p>
        </p:txBody>
      </p:sp>
      <p:sp>
        <p:nvSpPr>
          <p:cNvPr id="719878" name="Rectangle 6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TW" dirty="0" smtClean="0">
                <a:ea typeface="新細明體" pitchFamily="18" charset="-120"/>
              </a:rPr>
              <a:t>Idea:</a:t>
            </a:r>
          </a:p>
          <a:p>
            <a:pPr lvl="1"/>
            <a:r>
              <a:rPr lang="en-US" altLang="zh-TW" dirty="0" smtClean="0">
                <a:ea typeface="新細明體" pitchFamily="18" charset="-120"/>
              </a:rPr>
              <a:t>Use Taylor Expansion:</a:t>
            </a:r>
            <a:endParaRPr lang="en-US" altLang="zh-TW" dirty="0">
              <a:ea typeface="新細明體" pitchFamily="18" charset="-12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9746581"/>
              </p:ext>
            </p:extLst>
          </p:nvPr>
        </p:nvGraphicFramePr>
        <p:xfrm>
          <a:off x="1066800" y="2438400"/>
          <a:ext cx="7175500" cy="116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149" name="Equation" r:id="rId4" imgW="2425680" imgH="393480" progId="Equation.DSMT4">
                  <p:embed/>
                </p:oleObj>
              </mc:Choice>
              <mc:Fallback>
                <p:oleObj name="Equation" r:id="rId4" imgW="2425680" imgH="393480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438400"/>
                        <a:ext cx="7175500" cy="11636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47FFD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66800" y="3770031"/>
                <a:ext cx="543738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If Minimum/Maximum is 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 smtClean="0">
                    <a:latin typeface="Cambria Math"/>
                  </a:rPr>
                  <a:t> then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 smtClean="0"/>
                  <a:t> is the solution of the following equation: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3770031"/>
                <a:ext cx="5437386" cy="830997"/>
              </a:xfrm>
              <a:prstGeom prst="rect">
                <a:avLst/>
              </a:prstGeom>
              <a:blipFill rotWithShape="1">
                <a:blip r:embed="rId6"/>
                <a:stretch>
                  <a:fillRect l="-1682" t="-6569" r="-673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438400" y="4856761"/>
                <a:ext cx="1541576" cy="482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𝑓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4856761"/>
                <a:ext cx="1541576" cy="48244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/>
          <p:nvPr/>
        </p:nvSpPr>
        <p:spPr>
          <a:xfrm>
            <a:off x="1066800" y="5410199"/>
            <a:ext cx="3147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Minimum/Maximum is:</a:t>
            </a:r>
            <a:endParaRPr lang="en-US" dirty="0" smtClean="0">
              <a:latin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242844" y="5418292"/>
                <a:ext cx="868828" cy="482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844" y="5418292"/>
                <a:ext cx="868828" cy="48244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784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6553200"/>
            <a:ext cx="9144000" cy="304800"/>
          </a:xfrm>
        </p:spPr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8B63D83D-5EC7-4D98-B663-81FDBEA7C277}" type="slidenum">
              <a:rPr lang="en-US">
                <a:solidFill>
                  <a:srgbClr val="A50021"/>
                </a:solidFill>
              </a:rPr>
              <a:pPr/>
              <a:t>75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grpSp>
        <p:nvGrpSpPr>
          <p:cNvPr id="721922" name="Group 2"/>
          <p:cNvGrpSpPr>
            <a:grpSpLocks/>
          </p:cNvGrpSpPr>
          <p:nvPr/>
        </p:nvGrpSpPr>
        <p:grpSpPr bwMode="auto">
          <a:xfrm>
            <a:off x="889000" y="2644775"/>
            <a:ext cx="3587750" cy="2892425"/>
            <a:chOff x="975" y="2107"/>
            <a:chExt cx="2260" cy="1822"/>
          </a:xfrm>
          <a:solidFill>
            <a:schemeClr val="bg1"/>
          </a:solidFill>
        </p:grpSpPr>
        <p:sp>
          <p:nvSpPr>
            <p:cNvPr id="721923" name="Freeform 3"/>
            <p:cNvSpPr>
              <a:spLocks/>
            </p:cNvSpPr>
            <p:nvPr/>
          </p:nvSpPr>
          <p:spPr bwMode="auto">
            <a:xfrm>
              <a:off x="975" y="2108"/>
              <a:ext cx="1134" cy="1821"/>
            </a:xfrm>
            <a:custGeom>
              <a:avLst/>
              <a:gdLst>
                <a:gd name="T0" fmla="*/ 0 w 1134"/>
                <a:gd name="T1" fmla="*/ 1821 h 1821"/>
                <a:gd name="T2" fmla="*/ 363 w 1134"/>
                <a:gd name="T3" fmla="*/ 868 h 1821"/>
                <a:gd name="T4" fmla="*/ 816 w 1134"/>
                <a:gd name="T5" fmla="*/ 188 h 1821"/>
                <a:gd name="T6" fmla="*/ 1134 w 1134"/>
                <a:gd name="T7" fmla="*/ 7 h 18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34"/>
                <a:gd name="T13" fmla="*/ 0 h 1821"/>
                <a:gd name="T14" fmla="*/ 1134 w 1134"/>
                <a:gd name="T15" fmla="*/ 1821 h 18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34" h="1821">
                  <a:moveTo>
                    <a:pt x="0" y="1821"/>
                  </a:moveTo>
                  <a:cubicBezTo>
                    <a:pt x="113" y="1480"/>
                    <a:pt x="227" y="1140"/>
                    <a:pt x="363" y="868"/>
                  </a:cubicBezTo>
                  <a:cubicBezTo>
                    <a:pt x="499" y="596"/>
                    <a:pt x="688" y="331"/>
                    <a:pt x="816" y="188"/>
                  </a:cubicBezTo>
                  <a:cubicBezTo>
                    <a:pt x="944" y="45"/>
                    <a:pt x="1066" y="0"/>
                    <a:pt x="1134" y="7"/>
                  </a:cubicBezTo>
                </a:path>
              </a:pathLst>
            </a:custGeom>
            <a:grpFill/>
            <a:ln w="19050">
              <a:solidFill>
                <a:srgbClr val="0000FF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924" name="Freeform 4"/>
            <p:cNvSpPr>
              <a:spLocks/>
            </p:cNvSpPr>
            <p:nvPr/>
          </p:nvSpPr>
          <p:spPr bwMode="auto">
            <a:xfrm flipH="1">
              <a:off x="2101" y="2107"/>
              <a:ext cx="1134" cy="1821"/>
            </a:xfrm>
            <a:custGeom>
              <a:avLst/>
              <a:gdLst>
                <a:gd name="T0" fmla="*/ 0 w 1134"/>
                <a:gd name="T1" fmla="*/ 1821 h 1821"/>
                <a:gd name="T2" fmla="*/ 363 w 1134"/>
                <a:gd name="T3" fmla="*/ 868 h 1821"/>
                <a:gd name="T4" fmla="*/ 816 w 1134"/>
                <a:gd name="T5" fmla="*/ 188 h 1821"/>
                <a:gd name="T6" fmla="*/ 1134 w 1134"/>
                <a:gd name="T7" fmla="*/ 7 h 18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34"/>
                <a:gd name="T13" fmla="*/ 0 h 1821"/>
                <a:gd name="T14" fmla="*/ 1134 w 1134"/>
                <a:gd name="T15" fmla="*/ 1821 h 18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34" h="1821">
                  <a:moveTo>
                    <a:pt x="0" y="1821"/>
                  </a:moveTo>
                  <a:cubicBezTo>
                    <a:pt x="113" y="1480"/>
                    <a:pt x="227" y="1140"/>
                    <a:pt x="363" y="868"/>
                  </a:cubicBezTo>
                  <a:cubicBezTo>
                    <a:pt x="499" y="596"/>
                    <a:pt x="688" y="331"/>
                    <a:pt x="816" y="188"/>
                  </a:cubicBezTo>
                  <a:cubicBezTo>
                    <a:pt x="944" y="45"/>
                    <a:pt x="1066" y="0"/>
                    <a:pt x="1134" y="7"/>
                  </a:cubicBezTo>
                </a:path>
              </a:pathLst>
            </a:custGeom>
            <a:grpFill/>
            <a:ln w="19050">
              <a:solidFill>
                <a:srgbClr val="0000FF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21925" name="Rectangle 5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US" altLang="zh-TW" sz="3200" dirty="0">
                <a:ea typeface="新細明體" pitchFamily="18" charset="-120"/>
              </a:rPr>
              <a:t>2. Accurate </a:t>
            </a:r>
            <a:r>
              <a:rPr lang="en-US" altLang="zh-TW" sz="3200" dirty="0" smtClean="0">
                <a:ea typeface="新細明體" pitchFamily="18" charset="-120"/>
              </a:rPr>
              <a:t>key-point localization:</a:t>
            </a:r>
            <a:br>
              <a:rPr lang="en-US" altLang="zh-TW" sz="3200" dirty="0" smtClean="0">
                <a:ea typeface="新細明體" pitchFamily="18" charset="-120"/>
              </a:rPr>
            </a:br>
            <a:r>
              <a:rPr lang="en-US" altLang="zh-TW" sz="2000" b="1" dirty="0">
                <a:solidFill>
                  <a:srgbClr val="FF0000"/>
                </a:solidFill>
                <a:ea typeface="新細明體" pitchFamily="18" charset="-120"/>
              </a:rPr>
              <a:t>Fit a 3D quadratic function</a:t>
            </a:r>
            <a:endParaRPr lang="en-US" altLang="zh-TW" sz="3200" dirty="0">
              <a:ea typeface="新細明體" pitchFamily="18" charset="-120"/>
            </a:endParaRPr>
          </a:p>
        </p:txBody>
      </p:sp>
      <p:sp>
        <p:nvSpPr>
          <p:cNvPr id="721927" name="Line 7"/>
          <p:cNvSpPr>
            <a:spLocks noChangeShapeType="1"/>
          </p:cNvSpPr>
          <p:nvPr/>
        </p:nvSpPr>
        <p:spPr bwMode="auto">
          <a:xfrm>
            <a:off x="228600" y="5033962"/>
            <a:ext cx="51831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21928" name="Oval 8"/>
          <p:cNvSpPr>
            <a:spLocks noChangeArrowheads="1"/>
          </p:cNvSpPr>
          <p:nvPr/>
        </p:nvSpPr>
        <p:spPr bwMode="auto">
          <a:xfrm>
            <a:off x="2243138" y="2800350"/>
            <a:ext cx="107950" cy="107950"/>
          </a:xfrm>
          <a:prstGeom prst="ellipse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TW" altLang="en-US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721929" name="Line 9"/>
          <p:cNvSpPr>
            <a:spLocks noChangeShapeType="1"/>
          </p:cNvSpPr>
          <p:nvPr/>
        </p:nvSpPr>
        <p:spPr bwMode="auto">
          <a:xfrm>
            <a:off x="1201738" y="4600575"/>
            <a:ext cx="0" cy="433387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21930" name="Line 10"/>
          <p:cNvSpPr>
            <a:spLocks noChangeShapeType="1"/>
          </p:cNvSpPr>
          <p:nvPr/>
        </p:nvSpPr>
        <p:spPr bwMode="auto">
          <a:xfrm>
            <a:off x="2274888" y="2871787"/>
            <a:ext cx="0" cy="2162175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21931" name="Line 11"/>
          <p:cNvSpPr>
            <a:spLocks noChangeShapeType="1"/>
          </p:cNvSpPr>
          <p:nvPr/>
        </p:nvSpPr>
        <p:spPr bwMode="auto">
          <a:xfrm>
            <a:off x="3417888" y="3233737"/>
            <a:ext cx="0" cy="1801813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21932" name="Oval 12"/>
          <p:cNvSpPr>
            <a:spLocks noChangeArrowheads="1"/>
          </p:cNvSpPr>
          <p:nvPr/>
        </p:nvSpPr>
        <p:spPr bwMode="auto">
          <a:xfrm>
            <a:off x="3384550" y="3200400"/>
            <a:ext cx="107950" cy="107950"/>
          </a:xfrm>
          <a:prstGeom prst="ellipse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TW" altLang="en-US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721933" name="Oval 13"/>
          <p:cNvSpPr>
            <a:spLocks noChangeArrowheads="1"/>
          </p:cNvSpPr>
          <p:nvPr/>
        </p:nvSpPr>
        <p:spPr bwMode="auto">
          <a:xfrm>
            <a:off x="1146175" y="4573587"/>
            <a:ext cx="107950" cy="107950"/>
          </a:xfrm>
          <a:prstGeom prst="ellipse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TW" altLang="en-US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grpSp>
        <p:nvGrpSpPr>
          <p:cNvPr id="721934" name="Group 14"/>
          <p:cNvGrpSpPr>
            <a:grpSpLocks/>
          </p:cNvGrpSpPr>
          <p:nvPr/>
        </p:nvGrpSpPr>
        <p:grpSpPr bwMode="auto">
          <a:xfrm>
            <a:off x="2640013" y="2584450"/>
            <a:ext cx="107950" cy="2449512"/>
            <a:chOff x="2449" y="2069"/>
            <a:chExt cx="68" cy="1543"/>
          </a:xfrm>
          <a:solidFill>
            <a:schemeClr val="bg1"/>
          </a:solidFill>
        </p:grpSpPr>
        <p:sp>
          <p:nvSpPr>
            <p:cNvPr id="721935" name="Line 15"/>
            <p:cNvSpPr>
              <a:spLocks noChangeShapeType="1"/>
            </p:cNvSpPr>
            <p:nvPr/>
          </p:nvSpPr>
          <p:spPr bwMode="auto">
            <a:xfrm>
              <a:off x="2472" y="2115"/>
              <a:ext cx="0" cy="1497"/>
            </a:xfrm>
            <a:prstGeom prst="line">
              <a:avLst/>
            </a:prstGeom>
            <a:grpFill/>
            <a:ln w="9525">
              <a:solidFill>
                <a:srgbClr val="0000FF"/>
              </a:solidFill>
              <a:prstDash val="lg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1936" name="Oval 16"/>
            <p:cNvSpPr>
              <a:spLocks noChangeArrowheads="1"/>
            </p:cNvSpPr>
            <p:nvPr/>
          </p:nvSpPr>
          <p:spPr bwMode="auto">
            <a:xfrm>
              <a:off x="2449" y="2069"/>
              <a:ext cx="68" cy="68"/>
            </a:xfrm>
            <a:prstGeom prst="ellipse">
              <a:avLst/>
            </a:prstGeom>
            <a:grpFill/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</p:grpSp>
      <p:sp>
        <p:nvSpPr>
          <p:cNvPr id="721937" name="Text Box 17"/>
          <p:cNvSpPr txBox="1">
            <a:spLocks noChangeArrowheads="1"/>
          </p:cNvSpPr>
          <p:nvPr/>
        </p:nvSpPr>
        <p:spPr bwMode="auto">
          <a:xfrm>
            <a:off x="876300" y="4313237"/>
            <a:ext cx="336550" cy="4572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TW">
                <a:ea typeface="新細明體" pitchFamily="18" charset="-120"/>
              </a:rPr>
              <a:t>1</a:t>
            </a:r>
          </a:p>
        </p:txBody>
      </p:sp>
      <p:sp>
        <p:nvSpPr>
          <p:cNvPr id="721938" name="Text Box 18"/>
          <p:cNvSpPr txBox="1">
            <a:spLocks noChangeArrowheads="1"/>
          </p:cNvSpPr>
          <p:nvPr/>
        </p:nvSpPr>
        <p:spPr bwMode="auto">
          <a:xfrm>
            <a:off x="1884363" y="2441575"/>
            <a:ext cx="336550" cy="4572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TW">
                <a:ea typeface="新細明體" pitchFamily="18" charset="-120"/>
              </a:rPr>
              <a:t>6</a:t>
            </a:r>
          </a:p>
        </p:txBody>
      </p:sp>
      <p:sp>
        <p:nvSpPr>
          <p:cNvPr id="721939" name="Text Box 19"/>
          <p:cNvSpPr txBox="1">
            <a:spLocks noChangeArrowheads="1"/>
          </p:cNvSpPr>
          <p:nvPr/>
        </p:nvSpPr>
        <p:spPr bwMode="auto">
          <a:xfrm>
            <a:off x="3468688" y="2800350"/>
            <a:ext cx="336550" cy="4572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TW">
                <a:ea typeface="新細明體" pitchFamily="18" charset="-120"/>
              </a:rPr>
              <a:t>5</a:t>
            </a:r>
          </a:p>
        </p:txBody>
      </p:sp>
      <p:sp>
        <p:nvSpPr>
          <p:cNvPr id="721940" name="Text Box 20"/>
          <p:cNvSpPr txBox="1">
            <a:spLocks noChangeArrowheads="1"/>
          </p:cNvSpPr>
          <p:nvPr/>
        </p:nvSpPr>
        <p:spPr bwMode="auto">
          <a:xfrm>
            <a:off x="2100263" y="5105400"/>
            <a:ext cx="336550" cy="4572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TW">
                <a:ea typeface="新細明體" pitchFamily="18" charset="-120"/>
              </a:rPr>
              <a:t>0</a:t>
            </a:r>
          </a:p>
        </p:txBody>
      </p:sp>
      <p:sp>
        <p:nvSpPr>
          <p:cNvPr id="721941" name="Text Box 21"/>
          <p:cNvSpPr txBox="1">
            <a:spLocks noChangeArrowheads="1"/>
          </p:cNvSpPr>
          <p:nvPr/>
        </p:nvSpPr>
        <p:spPr bwMode="auto">
          <a:xfrm>
            <a:off x="969963" y="5080000"/>
            <a:ext cx="438150" cy="4572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TW">
                <a:ea typeface="新細明體" pitchFamily="18" charset="-120"/>
              </a:rPr>
              <a:t>-1</a:t>
            </a:r>
          </a:p>
        </p:txBody>
      </p:sp>
      <p:sp>
        <p:nvSpPr>
          <p:cNvPr id="721942" name="Text Box 22"/>
          <p:cNvSpPr txBox="1">
            <a:spLocks noChangeArrowheads="1"/>
          </p:cNvSpPr>
          <p:nvPr/>
        </p:nvSpPr>
        <p:spPr bwMode="auto">
          <a:xfrm>
            <a:off x="3144838" y="5080000"/>
            <a:ext cx="508000" cy="4572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TW">
                <a:ea typeface="新細明體" pitchFamily="18" charset="-120"/>
              </a:rPr>
              <a:t>+1</a:t>
            </a:r>
          </a:p>
        </p:txBody>
      </p:sp>
      <p:sp>
        <p:nvSpPr>
          <p:cNvPr id="721945" name="Line 25"/>
          <p:cNvSpPr>
            <a:spLocks noChangeShapeType="1"/>
          </p:cNvSpPr>
          <p:nvPr/>
        </p:nvSpPr>
        <p:spPr bwMode="auto">
          <a:xfrm>
            <a:off x="6137275" y="2550205"/>
            <a:ext cx="360363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721946" name="Group 26"/>
          <p:cNvGrpSpPr>
            <a:grpSpLocks/>
          </p:cNvGrpSpPr>
          <p:nvPr/>
        </p:nvGrpSpPr>
        <p:grpSpPr bwMode="auto">
          <a:xfrm>
            <a:off x="2536825" y="1600199"/>
            <a:ext cx="5565775" cy="4295775"/>
            <a:chOff x="1927" y="1322"/>
            <a:chExt cx="3506" cy="2706"/>
          </a:xfrm>
          <a:solidFill>
            <a:schemeClr val="bg1"/>
          </a:solidFill>
        </p:grpSpPr>
        <p:graphicFrame>
          <p:nvGraphicFramePr>
            <p:cNvPr id="721947" name="Object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73022466"/>
                </p:ext>
              </p:extLst>
            </p:nvPr>
          </p:nvGraphicFramePr>
          <p:xfrm>
            <a:off x="4494" y="1703"/>
            <a:ext cx="416" cy="4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2331" name="方程式" r:id="rId4" imgW="368280" imgH="393480" progId="Equation.3">
                    <p:embed/>
                  </p:oleObj>
                </mc:Choice>
                <mc:Fallback>
                  <p:oleObj name="方程式" r:id="rId4" imgW="368280" imgH="393480" progId="Equation.3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94" y="1703"/>
                          <a:ext cx="416" cy="44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721948" name="Group 28"/>
            <p:cNvGrpSpPr>
              <a:grpSpLocks/>
            </p:cNvGrpSpPr>
            <p:nvPr/>
          </p:nvGrpSpPr>
          <p:grpSpPr bwMode="auto">
            <a:xfrm>
              <a:off x="1927" y="1322"/>
              <a:ext cx="3506" cy="2706"/>
              <a:chOff x="1927" y="1322"/>
              <a:chExt cx="3506" cy="2706"/>
            </a:xfrm>
            <a:grpFill/>
          </p:grpSpPr>
          <p:grpSp>
            <p:nvGrpSpPr>
              <p:cNvPr id="721949" name="Group 29"/>
              <p:cNvGrpSpPr>
                <a:grpSpLocks/>
              </p:cNvGrpSpPr>
              <p:nvPr/>
            </p:nvGrpSpPr>
            <p:grpSpPr bwMode="auto">
              <a:xfrm>
                <a:off x="2921" y="1322"/>
                <a:ext cx="2512" cy="1354"/>
                <a:chOff x="2921" y="1322"/>
                <a:chExt cx="2512" cy="1354"/>
              </a:xfrm>
              <a:grpFill/>
            </p:grpSpPr>
            <p:graphicFrame>
              <p:nvGraphicFramePr>
                <p:cNvPr id="721950" name="Object 30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73155346"/>
                    </p:ext>
                  </p:extLst>
                </p:nvPr>
              </p:nvGraphicFramePr>
              <p:xfrm>
                <a:off x="2921" y="1322"/>
                <a:ext cx="2512" cy="44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22332" name="方程式" r:id="rId6" imgW="2222280" imgH="393480" progId="Equation.3">
                        <p:embed/>
                      </p:oleObj>
                    </mc:Choice>
                    <mc:Fallback>
                      <p:oleObj name="方程式" r:id="rId6" imgW="2222280" imgH="393480" progId="Equation.3">
                        <p:embed/>
                        <p:pic>
                          <p:nvPicPr>
                            <p:cNvPr id="0" name="Object 30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921" y="1322"/>
                              <a:ext cx="2512" cy="44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21951" name="Object 31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34419680"/>
                    </p:ext>
                  </p:extLst>
                </p:nvPr>
              </p:nvGraphicFramePr>
              <p:xfrm>
                <a:off x="2921" y="1828"/>
                <a:ext cx="1263" cy="22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22333" name="方程式" r:id="rId8" imgW="1117440" imgH="203040" progId="Equation.3">
                        <p:embed/>
                      </p:oleObj>
                    </mc:Choice>
                    <mc:Fallback>
                      <p:oleObj name="方程式" r:id="rId8" imgW="1117440" imgH="203040" progId="Equation.3">
                        <p:embed/>
                        <p:pic>
                          <p:nvPicPr>
                            <p:cNvPr id="0" name="Object 3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921" y="1828"/>
                              <a:ext cx="1263" cy="229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21952" name="Object 32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46157938"/>
                    </p:ext>
                  </p:extLst>
                </p:nvPr>
              </p:nvGraphicFramePr>
              <p:xfrm>
                <a:off x="2921" y="2146"/>
                <a:ext cx="2096" cy="53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22334" name="方程式" r:id="rId10" imgW="1854000" imgH="469800" progId="Equation.3">
                        <p:embed/>
                      </p:oleObj>
                    </mc:Choice>
                    <mc:Fallback>
                      <p:oleObj name="方程式" r:id="rId10" imgW="1854000" imgH="469800" progId="Equation.3">
                        <p:embed/>
                        <p:pic>
                          <p:nvPicPr>
                            <p:cNvPr id="0" name="Object 3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921" y="2146"/>
                              <a:ext cx="2096" cy="53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721953" name="Group 33"/>
              <p:cNvGrpSpPr>
                <a:grpSpLocks/>
              </p:cNvGrpSpPr>
              <p:nvPr/>
            </p:nvGrpSpPr>
            <p:grpSpPr bwMode="auto">
              <a:xfrm>
                <a:off x="1927" y="1580"/>
                <a:ext cx="258" cy="2448"/>
                <a:chOff x="1927" y="1580"/>
                <a:chExt cx="258" cy="2448"/>
              </a:xfrm>
              <a:grpFill/>
            </p:grpSpPr>
            <p:graphicFrame>
              <p:nvGraphicFramePr>
                <p:cNvPr id="721954" name="Object 34"/>
                <p:cNvGraphicFramePr>
                  <a:graphicFrameLocks noChangeAspect="1"/>
                </p:cNvGraphicFramePr>
                <p:nvPr/>
              </p:nvGraphicFramePr>
              <p:xfrm>
                <a:off x="1927" y="1580"/>
                <a:ext cx="258" cy="44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22335" name="方程式" r:id="rId12" imgW="228600" imgH="393480" progId="Equation.3">
                        <p:embed/>
                      </p:oleObj>
                    </mc:Choice>
                    <mc:Fallback>
                      <p:oleObj name="方程式" r:id="rId12" imgW="228600" imgH="393480" progId="Equation.3">
                        <p:embed/>
                        <p:pic>
                          <p:nvPicPr>
                            <p:cNvPr id="0" name="Object 3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927" y="1580"/>
                              <a:ext cx="258" cy="44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721955" name="Object 35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750004976"/>
                    </p:ext>
                  </p:extLst>
                </p:nvPr>
              </p:nvGraphicFramePr>
              <p:xfrm>
                <a:off x="1927" y="3584"/>
                <a:ext cx="157" cy="44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22336" name="方程式" r:id="rId14" imgW="139680" imgH="393480" progId="Equation.3">
                        <p:embed/>
                      </p:oleObj>
                    </mc:Choice>
                    <mc:Fallback>
                      <p:oleObj name="方程式" r:id="rId14" imgW="139680" imgH="393480" progId="Equation.3">
                        <p:embed/>
                        <p:pic>
                          <p:nvPicPr>
                            <p:cNvPr id="0" name="Object 3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927" y="3584"/>
                              <a:ext cx="157" cy="44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21CD84B5-31A0-44F6-829B-BAD14BACD8C7}" type="slidenum">
              <a:rPr lang="en-US">
                <a:solidFill>
                  <a:srgbClr val="A50021"/>
                </a:solidFill>
              </a:rPr>
              <a:pPr/>
              <a:t>76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7424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US" altLang="zh-TW" sz="3200" dirty="0">
                <a:ea typeface="新細明體" pitchFamily="18" charset="-120"/>
              </a:rPr>
              <a:t>2. Accurate </a:t>
            </a:r>
            <a:r>
              <a:rPr lang="en-US" altLang="zh-TW" sz="3200" dirty="0" smtClean="0">
                <a:ea typeface="新細明體" pitchFamily="18" charset="-120"/>
              </a:rPr>
              <a:t>key-point </a:t>
            </a:r>
            <a:r>
              <a:rPr lang="en-US" altLang="zh-TW" sz="3200" dirty="0">
                <a:ea typeface="新細明體" pitchFamily="18" charset="-120"/>
              </a:rPr>
              <a:t>localization:</a:t>
            </a:r>
            <a:br>
              <a:rPr lang="en-US" altLang="zh-TW" sz="3200" dirty="0">
                <a:ea typeface="新細明體" pitchFamily="18" charset="-120"/>
              </a:rPr>
            </a:br>
            <a:r>
              <a:rPr lang="en-US" altLang="zh-TW" sz="2000" b="1" dirty="0">
                <a:solidFill>
                  <a:srgbClr val="FF0000"/>
                </a:solidFill>
                <a:ea typeface="新細明體" pitchFamily="18" charset="-120"/>
              </a:rPr>
              <a:t>Fit a 3D quadratic function</a:t>
            </a:r>
            <a:endParaRPr lang="en-US" altLang="zh-TW" sz="3200" dirty="0">
              <a:ea typeface="新細明體" pitchFamily="18" charset="-12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6598194"/>
              </p:ext>
            </p:extLst>
          </p:nvPr>
        </p:nvGraphicFramePr>
        <p:xfrm>
          <a:off x="1036638" y="1371600"/>
          <a:ext cx="691832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799" name="Equation" r:id="rId4" imgW="2717640" imgH="419040" progId="Equation.DSMT4">
                  <p:embed/>
                </p:oleObj>
              </mc:Choice>
              <mc:Fallback>
                <p:oleObj name="Equation" r:id="rId4" imgW="2717640" imgH="419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6638" y="1371600"/>
                        <a:ext cx="6918325" cy="10668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979536"/>
              </p:ext>
            </p:extLst>
          </p:nvPr>
        </p:nvGraphicFramePr>
        <p:xfrm>
          <a:off x="4327525" y="3563257"/>
          <a:ext cx="1062038" cy="135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800" name="Equation" r:id="rId6" imgW="558720" imgH="711000" progId="Equation.DSMT4">
                  <p:embed/>
                </p:oleObj>
              </mc:Choice>
              <mc:Fallback>
                <p:oleObj name="Equation" r:id="rId6" imgW="558720" imgH="7110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7525" y="3563257"/>
                        <a:ext cx="1062038" cy="13525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895600" y="4012817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Where,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21CD84B5-31A0-44F6-829B-BAD14BACD8C7}" type="slidenum">
              <a:rPr lang="en-US">
                <a:solidFill>
                  <a:srgbClr val="A50021"/>
                </a:solidFill>
              </a:rPr>
              <a:pPr/>
              <a:t>77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7424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US" altLang="zh-TW" sz="3200" dirty="0">
                <a:ea typeface="新細明體" pitchFamily="18" charset="-120"/>
              </a:rPr>
              <a:t>2. Accurate </a:t>
            </a:r>
            <a:r>
              <a:rPr lang="en-US" altLang="zh-TW" sz="3200" dirty="0" smtClean="0">
                <a:ea typeface="新細明體" pitchFamily="18" charset="-120"/>
              </a:rPr>
              <a:t>key-point </a:t>
            </a:r>
            <a:r>
              <a:rPr lang="en-US" altLang="zh-TW" sz="3200" dirty="0">
                <a:ea typeface="新細明體" pitchFamily="18" charset="-120"/>
              </a:rPr>
              <a:t>localization:</a:t>
            </a:r>
            <a:br>
              <a:rPr lang="en-US" altLang="zh-TW" sz="3200" dirty="0">
                <a:ea typeface="新細明體" pitchFamily="18" charset="-120"/>
              </a:rPr>
            </a:br>
            <a:r>
              <a:rPr lang="en-US" altLang="zh-TW" sz="2000" b="1" dirty="0">
                <a:solidFill>
                  <a:srgbClr val="FF0000"/>
                </a:solidFill>
                <a:ea typeface="新細明體" pitchFamily="18" charset="-120"/>
              </a:rPr>
              <a:t>Fit a 3D quadratic function</a:t>
            </a:r>
            <a:endParaRPr lang="en-US" altLang="zh-TW" sz="3200" dirty="0">
              <a:ea typeface="新細明體" pitchFamily="18" charset="-120"/>
            </a:endParaRPr>
          </a:p>
        </p:txBody>
      </p:sp>
      <p:sp>
        <p:nvSpPr>
          <p:cNvPr id="7" name="Left Brace 6"/>
          <p:cNvSpPr/>
          <p:nvPr/>
        </p:nvSpPr>
        <p:spPr>
          <a:xfrm rot="16200000">
            <a:off x="3230096" y="1658268"/>
            <a:ext cx="209549" cy="1792941"/>
          </a:xfrm>
          <a:prstGeom prst="leftBrace">
            <a:avLst>
              <a:gd name="adj1" fmla="val 44697"/>
              <a:gd name="adj2" fmla="val 491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/>
          <p:cNvSpPr/>
          <p:nvPr/>
        </p:nvSpPr>
        <p:spPr>
          <a:xfrm rot="16200000">
            <a:off x="4844824" y="2177140"/>
            <a:ext cx="216353" cy="762000"/>
          </a:xfrm>
          <a:prstGeom prst="leftBrace">
            <a:avLst>
              <a:gd name="adj1" fmla="val 44697"/>
              <a:gd name="adj2" fmla="val 491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/>
          <p:cNvSpPr/>
          <p:nvPr/>
        </p:nvSpPr>
        <p:spPr>
          <a:xfrm rot="16200000">
            <a:off x="7098167" y="2177140"/>
            <a:ext cx="216353" cy="762000"/>
          </a:xfrm>
          <a:prstGeom prst="leftBrace">
            <a:avLst>
              <a:gd name="adj1" fmla="val 44697"/>
              <a:gd name="adj2" fmla="val 491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800347" y="2680831"/>
            <a:ext cx="952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Scalar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36530" y="2680831"/>
            <a:ext cx="1707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Vector: </a:t>
            </a:r>
            <a:r>
              <a:rPr lang="en-US" dirty="0"/>
              <a:t>1×3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24600" y="2680831"/>
            <a:ext cx="1741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Matrix: </a:t>
            </a:r>
            <a:r>
              <a:rPr lang="en-US" dirty="0"/>
              <a:t>3×3 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5667231"/>
              </p:ext>
            </p:extLst>
          </p:nvPr>
        </p:nvGraphicFramePr>
        <p:xfrm>
          <a:off x="366712" y="3651250"/>
          <a:ext cx="2071688" cy="2516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91" name="Equation" r:id="rId4" imgW="1066680" imgH="1295280" progId="Equation.DSMT4">
                  <p:embed/>
                </p:oleObj>
              </mc:Choice>
              <mc:Fallback>
                <p:oleObj name="Equation" r:id="rId4" imgW="1066680" imgH="1295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712" y="3651250"/>
                        <a:ext cx="2071688" cy="2516188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9484627"/>
              </p:ext>
            </p:extLst>
          </p:nvPr>
        </p:nvGraphicFramePr>
        <p:xfrm>
          <a:off x="3906838" y="3651250"/>
          <a:ext cx="4095750" cy="251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92" name="Equation" r:id="rId6" imgW="2273040" imgH="1396800" progId="Equation.DSMT4">
                  <p:embed/>
                </p:oleObj>
              </mc:Choice>
              <mc:Fallback>
                <p:oleObj name="Equation" r:id="rId6" imgW="2273040" imgH="1396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6838" y="3651250"/>
                        <a:ext cx="4095750" cy="2517775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6598194"/>
              </p:ext>
            </p:extLst>
          </p:nvPr>
        </p:nvGraphicFramePr>
        <p:xfrm>
          <a:off x="1036638" y="1371600"/>
          <a:ext cx="691832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93" name="Equation" r:id="rId8" imgW="2717640" imgH="419040" progId="Equation.DSMT4">
                  <p:embed/>
                </p:oleObj>
              </mc:Choice>
              <mc:Fallback>
                <p:oleObj name="Equation" r:id="rId8" imgW="2717640" imgH="41904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6638" y="1371600"/>
                        <a:ext cx="6918325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577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21CD84B5-31A0-44F6-829B-BAD14BACD8C7}" type="slidenum">
              <a:rPr lang="en-US">
                <a:solidFill>
                  <a:srgbClr val="A50021"/>
                </a:solidFill>
              </a:rPr>
              <a:pPr/>
              <a:t>78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7424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US" altLang="zh-TW" sz="3200" dirty="0">
                <a:ea typeface="新細明體" pitchFamily="18" charset="-120"/>
              </a:rPr>
              <a:t>2. Accurate </a:t>
            </a:r>
            <a:r>
              <a:rPr lang="en-US" altLang="zh-TW" sz="3200" dirty="0" smtClean="0">
                <a:ea typeface="新細明體" pitchFamily="18" charset="-120"/>
              </a:rPr>
              <a:t>key-point </a:t>
            </a:r>
            <a:r>
              <a:rPr lang="en-US" altLang="zh-TW" sz="3200" dirty="0">
                <a:ea typeface="新細明體" pitchFamily="18" charset="-120"/>
              </a:rPr>
              <a:t>localization:</a:t>
            </a:r>
            <a:br>
              <a:rPr lang="en-US" altLang="zh-TW" sz="3200" dirty="0">
                <a:ea typeface="新細明體" pitchFamily="18" charset="-120"/>
              </a:rPr>
            </a:br>
            <a:r>
              <a:rPr lang="en-US" altLang="zh-TW" sz="2000" b="1" dirty="0">
                <a:solidFill>
                  <a:srgbClr val="FF0000"/>
                </a:solidFill>
                <a:ea typeface="新細明體" pitchFamily="18" charset="-120"/>
              </a:rPr>
              <a:t>Fit a 3D quadratic function</a:t>
            </a:r>
            <a:endParaRPr lang="en-US" altLang="zh-TW" sz="3200" dirty="0">
              <a:ea typeface="新細明體" pitchFamily="18" charset="-12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6829" y="1219200"/>
            <a:ext cx="8136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How to compute derivatives, for example, 2D function f(</a:t>
            </a:r>
            <a:r>
              <a:rPr lang="en-US" b="1" dirty="0" err="1" smtClean="0"/>
              <a:t>x,y</a:t>
            </a:r>
            <a:r>
              <a:rPr lang="en-US" b="1" dirty="0" smtClean="0"/>
              <a:t>):</a:t>
            </a:r>
            <a:endParaRPr lang="en-US" b="1" dirty="0"/>
          </a:p>
        </p:txBody>
      </p:sp>
      <p:pic>
        <p:nvPicPr>
          <p:cNvPr id="88681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05001"/>
            <a:ext cx="2133600" cy="2137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5"/>
          <p:cNvGrpSpPr>
            <a:grpSpLocks/>
          </p:cNvGrpSpPr>
          <p:nvPr/>
        </p:nvGrpSpPr>
        <p:grpSpPr bwMode="auto">
          <a:xfrm>
            <a:off x="2808515" y="2209800"/>
            <a:ext cx="5920169" cy="4114799"/>
            <a:chOff x="521" y="2243"/>
            <a:chExt cx="2948" cy="2049"/>
          </a:xfrm>
        </p:grpSpPr>
        <p:pic>
          <p:nvPicPr>
            <p:cNvPr id="88681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" y="2243"/>
              <a:ext cx="2948" cy="2049"/>
            </a:xfrm>
            <a:prstGeom prst="rect">
              <a:avLst/>
            </a:prstGeom>
            <a:noFill/>
            <a:ln w="9525" algn="ctr">
              <a:solidFill>
                <a:schemeClr val="accent1">
                  <a:lumMod val="60000"/>
                  <a:lumOff val="40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Line 7"/>
            <p:cNvSpPr>
              <a:spLocks noChangeShapeType="1"/>
            </p:cNvSpPr>
            <p:nvPr/>
          </p:nvSpPr>
          <p:spPr bwMode="auto">
            <a:xfrm>
              <a:off x="2902" y="4043"/>
              <a:ext cx="0" cy="91"/>
            </a:xfrm>
            <a:prstGeom prst="line">
              <a:avLst/>
            </a:prstGeom>
            <a:noFill/>
            <a:ln w="9525">
              <a:solidFill>
                <a:schemeClr val="accent1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933018" y="4042423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f(</a:t>
            </a:r>
            <a:r>
              <a:rPr lang="en-US" b="1" dirty="0" err="1" smtClean="0"/>
              <a:t>x,y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06829" y="5487954"/>
            <a:ext cx="1773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Derivatives:</a:t>
            </a:r>
            <a:endParaRPr lang="en-US" b="1" dirty="0"/>
          </a:p>
        </p:txBody>
      </p:sp>
      <p:sp>
        <p:nvSpPr>
          <p:cNvPr id="14" name="Right Arrow 13"/>
          <p:cNvSpPr/>
          <p:nvPr/>
        </p:nvSpPr>
        <p:spPr>
          <a:xfrm>
            <a:off x="1981200" y="5376663"/>
            <a:ext cx="685800" cy="6842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3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21CD84B5-31A0-44F6-829B-BAD14BACD8C7}" type="slidenum">
              <a:rPr lang="en-US">
                <a:solidFill>
                  <a:srgbClr val="A50021"/>
                </a:solidFill>
              </a:rPr>
              <a:pPr/>
              <a:t>79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7424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US" altLang="zh-TW" sz="3200" dirty="0">
                <a:ea typeface="新細明體" pitchFamily="18" charset="-120"/>
              </a:rPr>
              <a:t>2. Accurate </a:t>
            </a:r>
            <a:r>
              <a:rPr lang="en-US" altLang="zh-TW" sz="3200" dirty="0" smtClean="0">
                <a:ea typeface="新細明體" pitchFamily="18" charset="-120"/>
              </a:rPr>
              <a:t>key-point </a:t>
            </a:r>
            <a:r>
              <a:rPr lang="en-US" altLang="zh-TW" sz="3200" dirty="0">
                <a:ea typeface="新細明體" pitchFamily="18" charset="-120"/>
              </a:rPr>
              <a:t>localization:</a:t>
            </a:r>
            <a:br>
              <a:rPr lang="en-US" altLang="zh-TW" sz="3200" dirty="0">
                <a:ea typeface="新細明體" pitchFamily="18" charset="-120"/>
              </a:rPr>
            </a:br>
            <a:r>
              <a:rPr lang="en-US" altLang="zh-TW" sz="2000" b="1" dirty="0">
                <a:solidFill>
                  <a:srgbClr val="FF0000"/>
                </a:solidFill>
                <a:ea typeface="新細明體" pitchFamily="18" charset="-120"/>
              </a:rPr>
              <a:t>Fit a 3D quadratic function</a:t>
            </a:r>
            <a:endParaRPr lang="en-US" altLang="zh-TW" sz="3200" dirty="0">
              <a:ea typeface="新細明體" pitchFamily="18" charset="-12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0431548"/>
              </p:ext>
            </p:extLst>
          </p:nvPr>
        </p:nvGraphicFramePr>
        <p:xfrm>
          <a:off x="228600" y="2514600"/>
          <a:ext cx="8591551" cy="300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4210" name="Equation" r:id="rId4" imgW="4940280" imgH="1726920" progId="Equation.DSMT4">
                  <p:embed/>
                </p:oleObj>
              </mc:Choice>
              <mc:Fallback>
                <p:oleObj name="Equation" r:id="rId4" imgW="4940280" imgH="1726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514600"/>
                        <a:ext cx="8591551" cy="3001800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B05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28600" y="1894114"/>
            <a:ext cx="1686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Derivatives: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24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8E1B263D-17BD-4321-80A6-67664F789D55}" type="slidenum">
              <a:rPr lang="en-US">
                <a:solidFill>
                  <a:srgbClr val="A50021"/>
                </a:solidFill>
              </a:rPr>
              <a:pPr/>
              <a:t>8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6041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Moravec corner detector</a:t>
            </a:r>
          </a:p>
        </p:txBody>
      </p:sp>
      <p:grpSp>
        <p:nvGrpSpPr>
          <p:cNvPr id="604163" name="Group 7"/>
          <p:cNvGrpSpPr>
            <a:grpSpLocks/>
          </p:cNvGrpSpPr>
          <p:nvPr/>
        </p:nvGrpSpPr>
        <p:grpSpPr bwMode="auto">
          <a:xfrm>
            <a:off x="539750" y="1341438"/>
            <a:ext cx="2362200" cy="2209800"/>
            <a:chOff x="349" y="1086"/>
            <a:chExt cx="1488" cy="1392"/>
          </a:xfrm>
        </p:grpSpPr>
        <p:sp>
          <p:nvSpPr>
            <p:cNvPr id="604164" name="Rectangle 4"/>
            <p:cNvSpPr>
              <a:spLocks noChangeArrowheads="1"/>
            </p:cNvSpPr>
            <p:nvPr/>
          </p:nvSpPr>
          <p:spPr bwMode="auto">
            <a:xfrm>
              <a:off x="349" y="1086"/>
              <a:ext cx="1488" cy="1392"/>
            </a:xfrm>
            <a:prstGeom prst="rect">
              <a:avLst/>
            </a:prstGeom>
            <a:solidFill>
              <a:schemeClr val="bg2"/>
            </a:solidFill>
            <a:ln w="38100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1" lang="zh-TW" altLang="zh-TW" sz="1800"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04165" name="Freeform 6"/>
            <p:cNvSpPr>
              <a:spLocks/>
            </p:cNvSpPr>
            <p:nvPr/>
          </p:nvSpPr>
          <p:spPr bwMode="auto">
            <a:xfrm>
              <a:off x="793" y="1480"/>
              <a:ext cx="1044" cy="998"/>
            </a:xfrm>
            <a:custGeom>
              <a:avLst/>
              <a:gdLst>
                <a:gd name="T0" fmla="*/ 0 w 1044"/>
                <a:gd name="T1" fmla="*/ 998 h 998"/>
                <a:gd name="T2" fmla="*/ 0 w 1044"/>
                <a:gd name="T3" fmla="*/ 0 h 998"/>
                <a:gd name="T4" fmla="*/ 1044 w 1044"/>
                <a:gd name="T5" fmla="*/ 544 h 998"/>
                <a:gd name="T6" fmla="*/ 1044 w 1044"/>
                <a:gd name="T7" fmla="*/ 998 h 998"/>
                <a:gd name="T8" fmla="*/ 0 w 1044"/>
                <a:gd name="T9" fmla="*/ 998 h 9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44"/>
                <a:gd name="T16" fmla="*/ 0 h 998"/>
                <a:gd name="T17" fmla="*/ 1044 w 1044"/>
                <a:gd name="T18" fmla="*/ 998 h 99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44" h="998">
                  <a:moveTo>
                    <a:pt x="0" y="998"/>
                  </a:moveTo>
                  <a:lnTo>
                    <a:pt x="0" y="0"/>
                  </a:lnTo>
                  <a:lnTo>
                    <a:pt x="1044" y="544"/>
                  </a:lnTo>
                  <a:lnTo>
                    <a:pt x="1044" y="998"/>
                  </a:lnTo>
                  <a:lnTo>
                    <a:pt x="0" y="998"/>
                  </a:lnTo>
                  <a:close/>
                </a:path>
              </a:pathLst>
            </a:cu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76526" name="Rectangle 14"/>
          <p:cNvSpPr>
            <a:spLocks noChangeArrowheads="1"/>
          </p:cNvSpPr>
          <p:nvPr/>
        </p:nvSpPr>
        <p:spPr bwMode="auto">
          <a:xfrm>
            <a:off x="1331913" y="2852738"/>
            <a:ext cx="647700" cy="647700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TW" altLang="en-US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576527" name="Rectangle 15"/>
          <p:cNvSpPr>
            <a:spLocks noChangeArrowheads="1"/>
          </p:cNvSpPr>
          <p:nvPr/>
        </p:nvSpPr>
        <p:spPr bwMode="auto">
          <a:xfrm>
            <a:off x="611188" y="3789363"/>
            <a:ext cx="647700" cy="647700"/>
          </a:xfrm>
          <a:prstGeom prst="rect">
            <a:avLst/>
          </a:prstGeom>
          <a:solidFill>
            <a:schemeClr val="tx1"/>
          </a:solidFill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TW" altLang="en-US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576528" name="Rectangle 16"/>
          <p:cNvSpPr>
            <a:spLocks noChangeArrowheads="1"/>
          </p:cNvSpPr>
          <p:nvPr/>
        </p:nvSpPr>
        <p:spPr bwMode="auto">
          <a:xfrm>
            <a:off x="1403350" y="3789363"/>
            <a:ext cx="647700" cy="647700"/>
          </a:xfrm>
          <a:prstGeom prst="rect">
            <a:avLst/>
          </a:prstGeom>
          <a:solidFill>
            <a:schemeClr val="tx1"/>
          </a:solidFill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TW" altLang="en-US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576529" name="Rectangle 17"/>
          <p:cNvSpPr>
            <a:spLocks noChangeArrowheads="1"/>
          </p:cNvSpPr>
          <p:nvPr/>
        </p:nvSpPr>
        <p:spPr bwMode="auto">
          <a:xfrm>
            <a:off x="2195513" y="3789363"/>
            <a:ext cx="647700" cy="647700"/>
          </a:xfrm>
          <a:prstGeom prst="rect">
            <a:avLst/>
          </a:prstGeom>
          <a:solidFill>
            <a:schemeClr val="tx1"/>
          </a:solidFill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TW" altLang="en-US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576530" name="Text Box 18"/>
          <p:cNvSpPr txBox="1">
            <a:spLocks noChangeArrowheads="1"/>
          </p:cNvSpPr>
          <p:nvPr/>
        </p:nvSpPr>
        <p:spPr bwMode="auto">
          <a:xfrm>
            <a:off x="1258888" y="5589588"/>
            <a:ext cx="749300" cy="51911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kumimoji="1" lang="en-US" altLang="zh-TW" sz="2800">
                <a:latin typeface="Trebuchet MS" pitchFamily="34" charset="0"/>
                <a:ea typeface="新細明體" pitchFamily="18" charset="-120"/>
              </a:rPr>
              <a:t>flat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6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76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43201E-6 L 0.03541 3.43201E-6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5765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76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41 4.04255E-6 L 0.07899 4.04255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5765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76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76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6526" grpId="0" animBg="1"/>
      <p:bldP spid="576526" grpId="1" animBg="1"/>
      <p:bldP spid="576526" grpId="2" animBg="1"/>
      <p:bldP spid="576527" grpId="0" animBg="1"/>
      <p:bldP spid="576528" grpId="0" animBg="1"/>
      <p:bldP spid="576529" grpId="0" animBg="1"/>
      <p:bldP spid="576530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21CD84B5-31A0-44F6-829B-BAD14BACD8C7}" type="slidenum">
              <a:rPr lang="en-US">
                <a:solidFill>
                  <a:srgbClr val="A50021"/>
                </a:solidFill>
              </a:rPr>
              <a:pPr/>
              <a:t>80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7424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US" altLang="zh-TW" sz="3200" dirty="0">
                <a:ea typeface="新細明體" pitchFamily="18" charset="-120"/>
              </a:rPr>
              <a:t>2. Accurate </a:t>
            </a:r>
            <a:r>
              <a:rPr lang="en-US" altLang="zh-TW" sz="3200" dirty="0" smtClean="0">
                <a:ea typeface="新細明體" pitchFamily="18" charset="-120"/>
              </a:rPr>
              <a:t>key-point </a:t>
            </a:r>
            <a:r>
              <a:rPr lang="en-US" altLang="zh-TW" sz="3200" dirty="0">
                <a:ea typeface="新細明體" pitchFamily="18" charset="-120"/>
              </a:rPr>
              <a:t>localization:</a:t>
            </a:r>
            <a:br>
              <a:rPr lang="en-US" altLang="zh-TW" sz="3200" dirty="0">
                <a:ea typeface="新細明體" pitchFamily="18" charset="-120"/>
              </a:rPr>
            </a:br>
            <a:r>
              <a:rPr lang="en-US" altLang="zh-TW" sz="2000" b="1" dirty="0">
                <a:solidFill>
                  <a:srgbClr val="FF0000"/>
                </a:solidFill>
                <a:ea typeface="新細明體" pitchFamily="18" charset="-120"/>
              </a:rPr>
              <a:t>Fit a 3D quadratic function</a:t>
            </a:r>
            <a:endParaRPr lang="en-US" altLang="zh-TW" sz="3200" dirty="0">
              <a:ea typeface="新細明體" pitchFamily="18" charset="-12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0116976"/>
              </p:ext>
            </p:extLst>
          </p:nvPr>
        </p:nvGraphicFramePr>
        <p:xfrm>
          <a:off x="206829" y="2514600"/>
          <a:ext cx="8526063" cy="31114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7849" name="Equation" r:id="rId4" imgW="4940280" imgH="1803240" progId="Equation.DSMT4">
                  <p:embed/>
                </p:oleObj>
              </mc:Choice>
              <mc:Fallback>
                <p:oleObj name="Equation" r:id="rId4" imgW="4940280" imgH="1803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829" y="2514600"/>
                        <a:ext cx="8526063" cy="3111499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B05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28600" y="1894114"/>
            <a:ext cx="1686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Derivatives: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21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21CD84B5-31A0-44F6-829B-BAD14BACD8C7}" type="slidenum">
              <a:rPr lang="en-US">
                <a:solidFill>
                  <a:srgbClr val="A50021"/>
                </a:solidFill>
              </a:rPr>
              <a:pPr/>
              <a:t>81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7424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US" altLang="zh-TW" sz="3200" dirty="0">
                <a:ea typeface="新細明體" pitchFamily="18" charset="-120"/>
              </a:rPr>
              <a:t>2. Accurate </a:t>
            </a:r>
            <a:r>
              <a:rPr lang="en-US" altLang="zh-TW" sz="3200" dirty="0" smtClean="0">
                <a:ea typeface="新細明體" pitchFamily="18" charset="-120"/>
              </a:rPr>
              <a:t>key-point </a:t>
            </a:r>
            <a:r>
              <a:rPr lang="en-US" altLang="zh-TW" sz="3200" dirty="0">
                <a:ea typeface="新細明體" pitchFamily="18" charset="-120"/>
              </a:rPr>
              <a:t>localization:</a:t>
            </a:r>
            <a:br>
              <a:rPr lang="en-US" altLang="zh-TW" sz="3200" dirty="0">
                <a:ea typeface="新細明體" pitchFamily="18" charset="-120"/>
              </a:rPr>
            </a:br>
            <a:r>
              <a:rPr lang="en-US" altLang="zh-TW" sz="2000" b="1" dirty="0">
                <a:solidFill>
                  <a:srgbClr val="FF0000"/>
                </a:solidFill>
                <a:ea typeface="新細明體" pitchFamily="18" charset="-120"/>
              </a:rPr>
              <a:t>Fit a 3D quadratic function</a:t>
            </a:r>
            <a:endParaRPr lang="en-US" altLang="zh-TW" sz="3200" dirty="0">
              <a:ea typeface="新細明體" pitchFamily="18" charset="-12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5117931"/>
              </p:ext>
            </p:extLst>
          </p:nvPr>
        </p:nvGraphicFramePr>
        <p:xfrm>
          <a:off x="241300" y="2514600"/>
          <a:ext cx="8597900" cy="306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803" name="Equation" r:id="rId4" imgW="4914720" imgH="1752480" progId="Equation.DSMT4">
                  <p:embed/>
                </p:oleObj>
              </mc:Choice>
              <mc:Fallback>
                <p:oleObj name="Equation" r:id="rId4" imgW="4914720" imgH="1752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300" y="2514600"/>
                        <a:ext cx="8597900" cy="3062288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B05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28600" y="1894114"/>
            <a:ext cx="1686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Derivatives: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74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21CD84B5-31A0-44F6-829B-BAD14BACD8C7}" type="slidenum">
              <a:rPr lang="en-US">
                <a:solidFill>
                  <a:srgbClr val="A50021"/>
                </a:solidFill>
              </a:rPr>
              <a:pPr/>
              <a:t>82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7424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US" altLang="zh-TW" sz="3200" dirty="0">
                <a:ea typeface="新細明體" pitchFamily="18" charset="-120"/>
              </a:rPr>
              <a:t>2. Accurate </a:t>
            </a:r>
            <a:r>
              <a:rPr lang="en-US" altLang="zh-TW" sz="3200" dirty="0" smtClean="0">
                <a:ea typeface="新細明體" pitchFamily="18" charset="-120"/>
              </a:rPr>
              <a:t>key-point </a:t>
            </a:r>
            <a:r>
              <a:rPr lang="en-US" altLang="zh-TW" sz="3200" dirty="0">
                <a:ea typeface="新細明體" pitchFamily="18" charset="-120"/>
              </a:rPr>
              <a:t>localization:</a:t>
            </a:r>
            <a:br>
              <a:rPr lang="en-US" altLang="zh-TW" sz="3200" dirty="0">
                <a:ea typeface="新細明體" pitchFamily="18" charset="-120"/>
              </a:rPr>
            </a:br>
            <a:r>
              <a:rPr lang="en-US" altLang="zh-TW" sz="2000" b="1" dirty="0">
                <a:solidFill>
                  <a:srgbClr val="FF0000"/>
                </a:solidFill>
                <a:ea typeface="新細明體" pitchFamily="18" charset="-120"/>
              </a:rPr>
              <a:t>Fit a 3D quadratic function</a:t>
            </a:r>
            <a:endParaRPr lang="en-US" altLang="zh-TW" sz="3200" dirty="0">
              <a:ea typeface="新細明體" pitchFamily="18" charset="-12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200" y="2971800"/>
            <a:ext cx="8055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Finding maximum/minimum by solving the following equation:</a:t>
            </a:r>
            <a:endParaRPr lang="en-US" dirty="0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1844619"/>
              </p:ext>
            </p:extLst>
          </p:nvPr>
        </p:nvGraphicFramePr>
        <p:xfrm>
          <a:off x="3048000" y="3733800"/>
          <a:ext cx="2209800" cy="1978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977" name="Equation" r:id="rId4" imgW="482400" imgH="431640" progId="Equation.DSMT4">
                  <p:embed/>
                </p:oleObj>
              </mc:Choice>
              <mc:Fallback>
                <p:oleObj name="Equation" r:id="rId4" imgW="4824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3733800"/>
                        <a:ext cx="2209800" cy="1978543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6598194"/>
              </p:ext>
            </p:extLst>
          </p:nvPr>
        </p:nvGraphicFramePr>
        <p:xfrm>
          <a:off x="1036638" y="1371600"/>
          <a:ext cx="691832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978" name="Equation" r:id="rId6" imgW="2717640" imgH="419040" progId="Equation.DSMT4">
                  <p:embed/>
                </p:oleObj>
              </mc:Choice>
              <mc:Fallback>
                <p:oleObj name="Equation" r:id="rId6" imgW="2717640" imgH="41904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6638" y="1371600"/>
                        <a:ext cx="6918325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179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21CD84B5-31A0-44F6-829B-BAD14BACD8C7}" type="slidenum">
              <a:rPr lang="en-US">
                <a:solidFill>
                  <a:srgbClr val="A50021"/>
                </a:solidFill>
              </a:rPr>
              <a:pPr/>
              <a:t>83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7424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US" altLang="zh-TW" sz="3200" dirty="0">
                <a:ea typeface="新細明體" pitchFamily="18" charset="-120"/>
              </a:rPr>
              <a:t>2. Accurate </a:t>
            </a:r>
            <a:r>
              <a:rPr lang="en-US" altLang="zh-TW" sz="3200" dirty="0" smtClean="0">
                <a:ea typeface="新細明體" pitchFamily="18" charset="-120"/>
              </a:rPr>
              <a:t>key-point </a:t>
            </a:r>
            <a:r>
              <a:rPr lang="en-US" altLang="zh-TW" sz="3200" dirty="0">
                <a:ea typeface="新細明體" pitchFamily="18" charset="-120"/>
              </a:rPr>
              <a:t>localization:</a:t>
            </a:r>
            <a:br>
              <a:rPr lang="en-US" altLang="zh-TW" sz="3200" dirty="0">
                <a:ea typeface="新細明體" pitchFamily="18" charset="-120"/>
              </a:rPr>
            </a:br>
            <a:r>
              <a:rPr lang="en-US" altLang="zh-TW" sz="2000" b="1" dirty="0">
                <a:solidFill>
                  <a:srgbClr val="FF0000"/>
                </a:solidFill>
                <a:ea typeface="新細明體" pitchFamily="18" charset="-120"/>
              </a:rPr>
              <a:t>Fit a 3D quadratic function</a:t>
            </a:r>
            <a:endParaRPr lang="en-US" altLang="zh-TW" sz="3200" dirty="0">
              <a:ea typeface="新細明體" pitchFamily="18" charset="-12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200" y="2971800"/>
            <a:ext cx="74526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Question:</a:t>
            </a:r>
          </a:p>
          <a:p>
            <a:r>
              <a:rPr lang="en-US" dirty="0"/>
              <a:t>	</a:t>
            </a:r>
            <a:r>
              <a:rPr lang="en-US" dirty="0" smtClean="0"/>
              <a:t>How to compute derivative of the following forms?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0684807"/>
              </p:ext>
            </p:extLst>
          </p:nvPr>
        </p:nvGraphicFramePr>
        <p:xfrm>
          <a:off x="2911475" y="3962400"/>
          <a:ext cx="2101850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3038" name="Equation" r:id="rId4" imgW="825480" imgH="241200" progId="Equation.DSMT4">
                  <p:embed/>
                </p:oleObj>
              </mc:Choice>
              <mc:Fallback>
                <p:oleObj name="Equation" r:id="rId4" imgW="8254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1475" y="3962400"/>
                        <a:ext cx="2101850" cy="6143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6103869"/>
              </p:ext>
            </p:extLst>
          </p:nvPr>
        </p:nvGraphicFramePr>
        <p:xfrm>
          <a:off x="2895600" y="4648200"/>
          <a:ext cx="2520950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3039" name="Equation" r:id="rId6" imgW="990360" imgH="241200" progId="Equation.DSMT4">
                  <p:embed/>
                </p:oleObj>
              </mc:Choice>
              <mc:Fallback>
                <p:oleObj name="Equation" r:id="rId6" imgW="99036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4648200"/>
                        <a:ext cx="2520950" cy="6143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7994066"/>
              </p:ext>
            </p:extLst>
          </p:nvPr>
        </p:nvGraphicFramePr>
        <p:xfrm>
          <a:off x="939800" y="1131888"/>
          <a:ext cx="7112000" cy="206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3040" name="Equation" r:id="rId8" imgW="2793960" imgH="812520" progId="Equation.DSMT4">
                  <p:embed/>
                </p:oleObj>
              </mc:Choice>
              <mc:Fallback>
                <p:oleObj name="Equation" r:id="rId8" imgW="2793960" imgH="81252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800" y="1131888"/>
                        <a:ext cx="7112000" cy="2068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829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5AC59177-C240-485D-A75B-06F0072AEA07}" type="slidenum">
              <a:rPr lang="en-US">
                <a:solidFill>
                  <a:srgbClr val="A50021"/>
                </a:solidFill>
              </a:rPr>
              <a:pPr/>
              <a:t>84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73421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US" altLang="zh-TW" dirty="0">
                <a:ea typeface="新細明體" pitchFamily="18" charset="-120"/>
              </a:rPr>
              <a:t>2. Accurate </a:t>
            </a:r>
            <a:r>
              <a:rPr lang="en-US" altLang="zh-TW" dirty="0" smtClean="0">
                <a:ea typeface="新細明體" pitchFamily="18" charset="-120"/>
              </a:rPr>
              <a:t>key-point </a:t>
            </a:r>
            <a:r>
              <a:rPr lang="en-US" altLang="zh-TW" dirty="0">
                <a:ea typeface="新細明體" pitchFamily="18" charset="-120"/>
              </a:rPr>
              <a:t>localization:</a:t>
            </a:r>
            <a:br>
              <a:rPr lang="en-US" altLang="zh-TW" dirty="0">
                <a:ea typeface="新細明體" pitchFamily="18" charset="-120"/>
              </a:rPr>
            </a:br>
            <a:r>
              <a:rPr lang="en-US" altLang="zh-TW" sz="2400" b="1" dirty="0">
                <a:solidFill>
                  <a:srgbClr val="FF0000"/>
                </a:solidFill>
                <a:ea typeface="新細明體" pitchFamily="18" charset="-120"/>
              </a:rPr>
              <a:t>Fit a 3D quadratic function</a:t>
            </a:r>
            <a:endParaRPr lang="en-US" altLang="zh-TW" dirty="0">
              <a:ea typeface="新細明體" pitchFamily="18" charset="-120"/>
            </a:endParaRPr>
          </a:p>
        </p:txBody>
      </p:sp>
      <p:graphicFrame>
        <p:nvGraphicFramePr>
          <p:cNvPr id="7342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5352105"/>
              </p:ext>
            </p:extLst>
          </p:nvPr>
        </p:nvGraphicFramePr>
        <p:xfrm>
          <a:off x="152400" y="1676400"/>
          <a:ext cx="3895761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020" name="Equation" r:id="rId4" imgW="1701720" imgH="1396800" progId="Equation.DSMT4">
                  <p:embed/>
                </p:oleObj>
              </mc:Choice>
              <mc:Fallback>
                <p:oleObj name="Equation" r:id="rId4" imgW="1701720" imgH="1396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676400"/>
                        <a:ext cx="3895761" cy="32004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33CC33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421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8683856"/>
              </p:ext>
            </p:extLst>
          </p:nvPr>
        </p:nvGraphicFramePr>
        <p:xfrm>
          <a:off x="4876800" y="1676400"/>
          <a:ext cx="4088694" cy="317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021" name="Equation" r:id="rId6" imgW="1473120" imgH="1143000" progId="Equation.DSMT4">
                  <p:embed/>
                </p:oleObj>
              </mc:Choice>
              <mc:Fallback>
                <p:oleObj name="Equation" r:id="rId6" imgW="1473120" imgH="1143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1676400"/>
                        <a:ext cx="4088694" cy="3175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33CC33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ight Arrow 1"/>
          <p:cNvSpPr/>
          <p:nvPr/>
        </p:nvSpPr>
        <p:spPr>
          <a:xfrm>
            <a:off x="4191000" y="2743200"/>
            <a:ext cx="5334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70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54C7ABAF-1CD5-4F91-B0AB-0565490355CF}" type="slidenum">
              <a:rPr lang="en-US">
                <a:solidFill>
                  <a:srgbClr val="A50021"/>
                </a:solidFill>
              </a:rPr>
              <a:pPr/>
              <a:t>85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73830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US" altLang="zh-TW" dirty="0">
                <a:ea typeface="新細明體" pitchFamily="18" charset="-120"/>
              </a:rPr>
              <a:t>2. Accurate </a:t>
            </a:r>
            <a:r>
              <a:rPr lang="en-US" altLang="zh-TW" dirty="0" smtClean="0">
                <a:ea typeface="新細明體" pitchFamily="18" charset="-120"/>
              </a:rPr>
              <a:t>key-point </a:t>
            </a:r>
            <a:r>
              <a:rPr lang="en-US" altLang="zh-TW" dirty="0">
                <a:ea typeface="新細明體" pitchFamily="18" charset="-120"/>
              </a:rPr>
              <a:t>localization:</a:t>
            </a:r>
            <a:br>
              <a:rPr lang="en-US" altLang="zh-TW" dirty="0">
                <a:ea typeface="新細明體" pitchFamily="18" charset="-120"/>
              </a:rPr>
            </a:br>
            <a:r>
              <a:rPr lang="en-US" altLang="zh-TW" sz="2400" b="1" dirty="0">
                <a:solidFill>
                  <a:srgbClr val="FF0000"/>
                </a:solidFill>
                <a:ea typeface="新細明體" pitchFamily="18" charset="-120"/>
              </a:rPr>
              <a:t>Fit a 3D quadratic function</a:t>
            </a:r>
            <a:endParaRPr lang="en-US" altLang="zh-TW" dirty="0">
              <a:ea typeface="新細明體" pitchFamily="18" charset="-120"/>
            </a:endParaRPr>
          </a:p>
        </p:txBody>
      </p:sp>
      <p:graphicFrame>
        <p:nvGraphicFramePr>
          <p:cNvPr id="73830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0078599"/>
              </p:ext>
            </p:extLst>
          </p:nvPr>
        </p:nvGraphicFramePr>
        <p:xfrm>
          <a:off x="1295400" y="1524000"/>
          <a:ext cx="6376988" cy="352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5011" name="Equation" r:id="rId4" imgW="2552400" imgH="1409400" progId="Equation.DSMT4">
                  <p:embed/>
                </p:oleObj>
              </mc:Choice>
              <mc:Fallback>
                <p:oleObj name="Equation" r:id="rId4" imgW="2552400" imgH="140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524000"/>
                        <a:ext cx="6376988" cy="352425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33CC33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573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54C7ABAF-1CD5-4F91-B0AB-0565490355CF}" type="slidenum">
              <a:rPr lang="en-US">
                <a:solidFill>
                  <a:srgbClr val="A50021"/>
                </a:solidFill>
              </a:rPr>
              <a:pPr/>
              <a:t>86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73830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US" altLang="zh-TW" dirty="0">
                <a:ea typeface="新細明體" pitchFamily="18" charset="-120"/>
              </a:rPr>
              <a:t>2. Accurate </a:t>
            </a:r>
            <a:r>
              <a:rPr lang="en-US" altLang="zh-TW" dirty="0" smtClean="0">
                <a:ea typeface="新細明體" pitchFamily="18" charset="-120"/>
              </a:rPr>
              <a:t>key-point </a:t>
            </a:r>
            <a:r>
              <a:rPr lang="en-US" altLang="zh-TW" dirty="0">
                <a:ea typeface="新細明體" pitchFamily="18" charset="-120"/>
              </a:rPr>
              <a:t>localization:</a:t>
            </a:r>
            <a:br>
              <a:rPr lang="en-US" altLang="zh-TW" dirty="0">
                <a:ea typeface="新細明體" pitchFamily="18" charset="-120"/>
              </a:rPr>
            </a:br>
            <a:r>
              <a:rPr lang="en-US" altLang="zh-TW" sz="2400" b="1" dirty="0">
                <a:solidFill>
                  <a:srgbClr val="FF0000"/>
                </a:solidFill>
                <a:ea typeface="新細明體" pitchFamily="18" charset="-120"/>
              </a:rPr>
              <a:t>Fit a 3D quadratic function</a:t>
            </a:r>
            <a:endParaRPr lang="en-US" altLang="zh-TW" dirty="0">
              <a:ea typeface="新細明體" pitchFamily="18" charset="-120"/>
            </a:endParaRPr>
          </a:p>
        </p:txBody>
      </p:sp>
      <p:graphicFrame>
        <p:nvGraphicFramePr>
          <p:cNvPr id="73831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416743"/>
              </p:ext>
            </p:extLst>
          </p:nvPr>
        </p:nvGraphicFramePr>
        <p:xfrm>
          <a:off x="1295400" y="1752600"/>
          <a:ext cx="5837237" cy="415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6036" name="Equation" r:id="rId4" imgW="2336760" imgH="1663560" progId="Equation.DSMT4">
                  <p:embed/>
                </p:oleObj>
              </mc:Choice>
              <mc:Fallback>
                <p:oleObj name="Equation" r:id="rId4" imgW="2336760" imgH="1663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752600"/>
                        <a:ext cx="5837237" cy="415925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33CC33"/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473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21CD84B5-31A0-44F6-829B-BAD14BACD8C7}" type="slidenum">
              <a:rPr lang="en-US">
                <a:solidFill>
                  <a:srgbClr val="A50021"/>
                </a:solidFill>
              </a:rPr>
              <a:pPr/>
              <a:t>87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7424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US" altLang="zh-TW" sz="3200" dirty="0">
                <a:ea typeface="新細明體" pitchFamily="18" charset="-120"/>
              </a:rPr>
              <a:t>2. Accurate </a:t>
            </a:r>
            <a:r>
              <a:rPr lang="en-US" altLang="zh-TW" sz="3200" dirty="0" smtClean="0">
                <a:ea typeface="新細明體" pitchFamily="18" charset="-120"/>
              </a:rPr>
              <a:t>key-point </a:t>
            </a:r>
            <a:r>
              <a:rPr lang="en-US" altLang="zh-TW" sz="3200" dirty="0">
                <a:ea typeface="新細明體" pitchFamily="18" charset="-120"/>
              </a:rPr>
              <a:t>localization:</a:t>
            </a:r>
            <a:br>
              <a:rPr lang="en-US" altLang="zh-TW" sz="3200" dirty="0">
                <a:ea typeface="新細明體" pitchFamily="18" charset="-120"/>
              </a:rPr>
            </a:br>
            <a:r>
              <a:rPr lang="en-US" altLang="zh-TW" sz="2000" b="1" dirty="0">
                <a:solidFill>
                  <a:srgbClr val="FF0000"/>
                </a:solidFill>
                <a:ea typeface="新細明體" pitchFamily="18" charset="-120"/>
              </a:rPr>
              <a:t>Fit a 3D quadratic function</a:t>
            </a:r>
            <a:endParaRPr lang="en-US" altLang="zh-TW" sz="3200" dirty="0">
              <a:ea typeface="新細明體" pitchFamily="18" charset="-12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3505328"/>
              </p:ext>
            </p:extLst>
          </p:nvPr>
        </p:nvGraphicFramePr>
        <p:xfrm>
          <a:off x="939800" y="871538"/>
          <a:ext cx="7112000" cy="206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7093" name="Equation" r:id="rId4" imgW="2793960" imgH="812520" progId="Equation.DSMT4">
                  <p:embed/>
                </p:oleObj>
              </mc:Choice>
              <mc:Fallback>
                <p:oleObj name="Equation" r:id="rId4" imgW="2793960" imgH="8125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800" y="871538"/>
                        <a:ext cx="7112000" cy="20685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7232856"/>
              </p:ext>
            </p:extLst>
          </p:nvPr>
        </p:nvGraphicFramePr>
        <p:xfrm>
          <a:off x="1752600" y="3890665"/>
          <a:ext cx="3783013" cy="168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7094" name="Equation" r:id="rId6" imgW="1485720" imgH="660240" progId="Equation.DSMT4">
                  <p:embed/>
                </p:oleObj>
              </mc:Choice>
              <mc:Fallback>
                <p:oleObj name="Equation" r:id="rId6" imgW="1485720" imgH="660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890665"/>
                        <a:ext cx="3783013" cy="16827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371600" y="3429000"/>
            <a:ext cx="3141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Differentiate two sides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67400" y="4188767"/>
            <a:ext cx="2338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b="1" dirty="0" smtClean="0"/>
              <a:t>A is symmetric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99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21CD84B5-31A0-44F6-829B-BAD14BACD8C7}" type="slidenum">
              <a:rPr lang="en-US">
                <a:solidFill>
                  <a:srgbClr val="A50021"/>
                </a:solidFill>
              </a:rPr>
              <a:pPr/>
              <a:t>88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7424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US" altLang="zh-TW" sz="3200" dirty="0">
                <a:ea typeface="新細明體" pitchFamily="18" charset="-120"/>
              </a:rPr>
              <a:t>2. Accurate </a:t>
            </a:r>
            <a:r>
              <a:rPr lang="en-US" altLang="zh-TW" sz="3200" dirty="0" smtClean="0">
                <a:ea typeface="新細明體" pitchFamily="18" charset="-120"/>
              </a:rPr>
              <a:t>key-point </a:t>
            </a:r>
            <a:r>
              <a:rPr lang="en-US" altLang="zh-TW" sz="3200" dirty="0">
                <a:ea typeface="新細明體" pitchFamily="18" charset="-120"/>
              </a:rPr>
              <a:t>localization:</a:t>
            </a:r>
            <a:br>
              <a:rPr lang="en-US" altLang="zh-TW" sz="3200" dirty="0">
                <a:ea typeface="新細明體" pitchFamily="18" charset="-120"/>
              </a:rPr>
            </a:br>
            <a:r>
              <a:rPr lang="en-US" altLang="zh-TW" sz="2000" b="1" dirty="0">
                <a:solidFill>
                  <a:srgbClr val="FF0000"/>
                </a:solidFill>
                <a:ea typeface="新細明體" pitchFamily="18" charset="-120"/>
              </a:rPr>
              <a:t>Fit a 3D quadratic function</a:t>
            </a:r>
            <a:endParaRPr lang="en-US" altLang="zh-TW" sz="3200" dirty="0">
              <a:ea typeface="新細明體" pitchFamily="18" charset="-12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5206880"/>
              </p:ext>
            </p:extLst>
          </p:nvPr>
        </p:nvGraphicFramePr>
        <p:xfrm>
          <a:off x="939800" y="871538"/>
          <a:ext cx="7112000" cy="206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8147" name="Equation" r:id="rId4" imgW="2793960" imgH="812520" progId="Equation.DSMT4">
                  <p:embed/>
                </p:oleObj>
              </mc:Choice>
              <mc:Fallback>
                <p:oleObj name="Equation" r:id="rId4" imgW="2793960" imgH="8125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800" y="871538"/>
                        <a:ext cx="7112000" cy="20685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9981398"/>
              </p:ext>
            </p:extLst>
          </p:nvPr>
        </p:nvGraphicFramePr>
        <p:xfrm>
          <a:off x="2590800" y="3930004"/>
          <a:ext cx="2230437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8148" name="Equation" r:id="rId6" imgW="876240" imgH="203040" progId="Equation.DSMT4">
                  <p:embed/>
                </p:oleObj>
              </mc:Choice>
              <mc:Fallback>
                <p:oleObj name="Equation" r:id="rId6" imgW="8762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3930004"/>
                        <a:ext cx="2230437" cy="5175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371600" y="3429000"/>
            <a:ext cx="5000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Maximum/Minimum is the solution of: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2854615"/>
              </p:ext>
            </p:extLst>
          </p:nvPr>
        </p:nvGraphicFramePr>
        <p:xfrm>
          <a:off x="2590800" y="4724400"/>
          <a:ext cx="2907926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8149" name="Equation" r:id="rId8" imgW="647640" imgH="253800" progId="Equation.DSMT4">
                  <p:embed/>
                </p:oleObj>
              </mc:Choice>
              <mc:Fallback>
                <p:oleObj name="Equation" r:id="rId8" imgW="6476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4724400"/>
                        <a:ext cx="2907926" cy="1143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33CC33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ight Arrow 2"/>
          <p:cNvSpPr/>
          <p:nvPr/>
        </p:nvSpPr>
        <p:spPr>
          <a:xfrm>
            <a:off x="1905000" y="4953000"/>
            <a:ext cx="381000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3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21CD84B5-31A0-44F6-829B-BAD14BACD8C7}" type="slidenum">
              <a:rPr lang="en-US">
                <a:solidFill>
                  <a:srgbClr val="A50021"/>
                </a:solidFill>
              </a:rPr>
              <a:pPr/>
              <a:t>89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7424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US" altLang="zh-TW" sz="3200" dirty="0">
                <a:ea typeface="新細明體" pitchFamily="18" charset="-120"/>
              </a:rPr>
              <a:t>2. Accurate </a:t>
            </a:r>
            <a:r>
              <a:rPr lang="en-US" altLang="zh-TW" sz="3200" dirty="0" smtClean="0">
                <a:ea typeface="新細明體" pitchFamily="18" charset="-120"/>
              </a:rPr>
              <a:t>key-point </a:t>
            </a:r>
            <a:r>
              <a:rPr lang="en-US" altLang="zh-TW" sz="3200" dirty="0">
                <a:ea typeface="新細明體" pitchFamily="18" charset="-120"/>
              </a:rPr>
              <a:t>localization:</a:t>
            </a:r>
            <a:br>
              <a:rPr lang="en-US" altLang="zh-TW" sz="3200" dirty="0">
                <a:ea typeface="新細明體" pitchFamily="18" charset="-120"/>
              </a:rPr>
            </a:br>
            <a:r>
              <a:rPr lang="en-US" altLang="zh-TW" sz="2000" b="1" dirty="0">
                <a:solidFill>
                  <a:srgbClr val="FF0000"/>
                </a:solidFill>
                <a:ea typeface="新細明體" pitchFamily="18" charset="-120"/>
              </a:rPr>
              <a:t>Fit a 3D quadratic function</a:t>
            </a:r>
            <a:endParaRPr lang="en-US" altLang="zh-TW" sz="3200" dirty="0">
              <a:ea typeface="新細明體" pitchFamily="18" charset="-12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" y="1219200"/>
            <a:ext cx="3163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Maximum/Minimum at: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4597744"/>
              </p:ext>
            </p:extLst>
          </p:nvPr>
        </p:nvGraphicFramePr>
        <p:xfrm>
          <a:off x="1676400" y="1691751"/>
          <a:ext cx="5540002" cy="33594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9136" name="Equation" r:id="rId4" imgW="2450880" imgH="1485720" progId="Equation.DSMT4">
                  <p:embed/>
                </p:oleObj>
              </mc:Choice>
              <mc:Fallback>
                <p:oleObj name="Equation" r:id="rId4" imgW="2450880" imgH="148572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691751"/>
                        <a:ext cx="5540002" cy="3359448"/>
                      </a:xfrm>
                      <a:prstGeom prst="rect">
                        <a:avLst/>
                      </a:prstGeom>
                      <a:solidFill>
                        <a:srgbClr val="DDF3EA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09600" y="5029200"/>
            <a:ext cx="3147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Maximum/Minimum is:</a:t>
            </a:r>
            <a:endParaRPr lang="en-US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767091"/>
              </p:ext>
            </p:extLst>
          </p:nvPr>
        </p:nvGraphicFramePr>
        <p:xfrm>
          <a:off x="1752600" y="5475287"/>
          <a:ext cx="6173787" cy="100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9137" name="Equation" r:id="rId6" imgW="2425680" imgH="393480" progId="Equation.DSMT4">
                  <p:embed/>
                </p:oleObj>
              </mc:Choice>
              <mc:Fallback>
                <p:oleObj name="Equation" r:id="rId6" imgW="242568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5475287"/>
                        <a:ext cx="6173787" cy="1001713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918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96163EC6-7D28-41BA-AD40-A3E9BD5919E3}" type="slidenum">
              <a:rPr lang="en-US">
                <a:solidFill>
                  <a:srgbClr val="A50021"/>
                </a:solidFill>
              </a:rPr>
              <a:pPr/>
              <a:t>9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60621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TW" sz="3200">
                <a:ea typeface="新細明體" pitchFamily="18" charset="-120"/>
              </a:rPr>
              <a:t>Moravec corner detector</a:t>
            </a:r>
          </a:p>
        </p:txBody>
      </p:sp>
      <p:grpSp>
        <p:nvGrpSpPr>
          <p:cNvPr id="606211" name="Group 3"/>
          <p:cNvGrpSpPr>
            <a:grpSpLocks/>
          </p:cNvGrpSpPr>
          <p:nvPr/>
        </p:nvGrpSpPr>
        <p:grpSpPr bwMode="auto">
          <a:xfrm>
            <a:off x="539750" y="1341438"/>
            <a:ext cx="2362200" cy="2209800"/>
            <a:chOff x="349" y="1086"/>
            <a:chExt cx="1488" cy="1392"/>
          </a:xfrm>
        </p:grpSpPr>
        <p:sp>
          <p:nvSpPr>
            <p:cNvPr id="606212" name="Rectangle 4"/>
            <p:cNvSpPr>
              <a:spLocks noChangeArrowheads="1"/>
            </p:cNvSpPr>
            <p:nvPr/>
          </p:nvSpPr>
          <p:spPr bwMode="auto">
            <a:xfrm>
              <a:off x="349" y="1086"/>
              <a:ext cx="1488" cy="1392"/>
            </a:xfrm>
            <a:prstGeom prst="rect">
              <a:avLst/>
            </a:prstGeom>
            <a:solidFill>
              <a:schemeClr val="bg2"/>
            </a:solidFill>
            <a:ln w="38100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1" lang="zh-TW" altLang="zh-TW" sz="1800"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06213" name="Freeform 5"/>
            <p:cNvSpPr>
              <a:spLocks/>
            </p:cNvSpPr>
            <p:nvPr/>
          </p:nvSpPr>
          <p:spPr bwMode="auto">
            <a:xfrm>
              <a:off x="793" y="1480"/>
              <a:ext cx="1044" cy="998"/>
            </a:xfrm>
            <a:custGeom>
              <a:avLst/>
              <a:gdLst>
                <a:gd name="T0" fmla="*/ 0 w 1044"/>
                <a:gd name="T1" fmla="*/ 998 h 998"/>
                <a:gd name="T2" fmla="*/ 0 w 1044"/>
                <a:gd name="T3" fmla="*/ 0 h 998"/>
                <a:gd name="T4" fmla="*/ 1044 w 1044"/>
                <a:gd name="T5" fmla="*/ 544 h 998"/>
                <a:gd name="T6" fmla="*/ 1044 w 1044"/>
                <a:gd name="T7" fmla="*/ 998 h 998"/>
                <a:gd name="T8" fmla="*/ 0 w 1044"/>
                <a:gd name="T9" fmla="*/ 998 h 9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44"/>
                <a:gd name="T16" fmla="*/ 0 h 998"/>
                <a:gd name="T17" fmla="*/ 1044 w 1044"/>
                <a:gd name="T18" fmla="*/ 998 h 99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44" h="998">
                  <a:moveTo>
                    <a:pt x="0" y="998"/>
                  </a:moveTo>
                  <a:lnTo>
                    <a:pt x="0" y="0"/>
                  </a:lnTo>
                  <a:lnTo>
                    <a:pt x="1044" y="544"/>
                  </a:lnTo>
                  <a:lnTo>
                    <a:pt x="1044" y="998"/>
                  </a:lnTo>
                  <a:lnTo>
                    <a:pt x="0" y="998"/>
                  </a:lnTo>
                  <a:close/>
                </a:path>
              </a:pathLst>
            </a:cu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06214" name="Group 6"/>
          <p:cNvGrpSpPr>
            <a:grpSpLocks/>
          </p:cNvGrpSpPr>
          <p:nvPr/>
        </p:nvGrpSpPr>
        <p:grpSpPr bwMode="auto">
          <a:xfrm>
            <a:off x="3289300" y="1341438"/>
            <a:ext cx="2362200" cy="2209800"/>
            <a:chOff x="349" y="1086"/>
            <a:chExt cx="1488" cy="1392"/>
          </a:xfrm>
        </p:grpSpPr>
        <p:sp>
          <p:nvSpPr>
            <p:cNvPr id="606215" name="Rectangle 7"/>
            <p:cNvSpPr>
              <a:spLocks noChangeArrowheads="1"/>
            </p:cNvSpPr>
            <p:nvPr/>
          </p:nvSpPr>
          <p:spPr bwMode="auto">
            <a:xfrm>
              <a:off x="349" y="1086"/>
              <a:ext cx="1488" cy="1392"/>
            </a:xfrm>
            <a:prstGeom prst="rect">
              <a:avLst/>
            </a:prstGeom>
            <a:solidFill>
              <a:schemeClr val="bg2"/>
            </a:solidFill>
            <a:ln w="38100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kumimoji="1" lang="zh-TW" altLang="zh-TW" sz="1800"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06216" name="Freeform 8"/>
            <p:cNvSpPr>
              <a:spLocks/>
            </p:cNvSpPr>
            <p:nvPr/>
          </p:nvSpPr>
          <p:spPr bwMode="auto">
            <a:xfrm>
              <a:off x="793" y="1480"/>
              <a:ext cx="1044" cy="998"/>
            </a:xfrm>
            <a:custGeom>
              <a:avLst/>
              <a:gdLst>
                <a:gd name="T0" fmla="*/ 0 w 1044"/>
                <a:gd name="T1" fmla="*/ 998 h 998"/>
                <a:gd name="T2" fmla="*/ 0 w 1044"/>
                <a:gd name="T3" fmla="*/ 0 h 998"/>
                <a:gd name="T4" fmla="*/ 1044 w 1044"/>
                <a:gd name="T5" fmla="*/ 544 h 998"/>
                <a:gd name="T6" fmla="*/ 1044 w 1044"/>
                <a:gd name="T7" fmla="*/ 998 h 998"/>
                <a:gd name="T8" fmla="*/ 0 w 1044"/>
                <a:gd name="T9" fmla="*/ 998 h 9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44"/>
                <a:gd name="T16" fmla="*/ 0 h 998"/>
                <a:gd name="T17" fmla="*/ 1044 w 1044"/>
                <a:gd name="T18" fmla="*/ 998 h 99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44" h="998">
                  <a:moveTo>
                    <a:pt x="0" y="998"/>
                  </a:moveTo>
                  <a:lnTo>
                    <a:pt x="0" y="0"/>
                  </a:lnTo>
                  <a:lnTo>
                    <a:pt x="1044" y="544"/>
                  </a:lnTo>
                  <a:lnTo>
                    <a:pt x="1044" y="998"/>
                  </a:lnTo>
                  <a:lnTo>
                    <a:pt x="0" y="998"/>
                  </a:lnTo>
                  <a:close/>
                </a:path>
              </a:pathLst>
            </a:custGeom>
            <a:solidFill>
              <a:schemeClr val="tx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06217" name="Rectangle 13"/>
          <p:cNvSpPr>
            <a:spLocks noChangeArrowheads="1"/>
          </p:cNvSpPr>
          <p:nvPr/>
        </p:nvSpPr>
        <p:spPr bwMode="auto">
          <a:xfrm>
            <a:off x="611188" y="3789363"/>
            <a:ext cx="647700" cy="647700"/>
          </a:xfrm>
          <a:prstGeom prst="rect">
            <a:avLst/>
          </a:prstGeom>
          <a:solidFill>
            <a:schemeClr val="tx1"/>
          </a:solidFill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TW" altLang="en-US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606218" name="Rectangle 14"/>
          <p:cNvSpPr>
            <a:spLocks noChangeArrowheads="1"/>
          </p:cNvSpPr>
          <p:nvPr/>
        </p:nvSpPr>
        <p:spPr bwMode="auto">
          <a:xfrm>
            <a:off x="1403350" y="3789363"/>
            <a:ext cx="647700" cy="647700"/>
          </a:xfrm>
          <a:prstGeom prst="rect">
            <a:avLst/>
          </a:prstGeom>
          <a:solidFill>
            <a:schemeClr val="tx1"/>
          </a:solidFill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TW" altLang="en-US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606219" name="Rectangle 15"/>
          <p:cNvSpPr>
            <a:spLocks noChangeArrowheads="1"/>
          </p:cNvSpPr>
          <p:nvPr/>
        </p:nvSpPr>
        <p:spPr bwMode="auto">
          <a:xfrm>
            <a:off x="2195513" y="3789363"/>
            <a:ext cx="647700" cy="647700"/>
          </a:xfrm>
          <a:prstGeom prst="rect">
            <a:avLst/>
          </a:prstGeom>
          <a:solidFill>
            <a:schemeClr val="tx1"/>
          </a:solidFill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TW" altLang="en-US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606220" name="Text Box 16"/>
          <p:cNvSpPr txBox="1">
            <a:spLocks noChangeArrowheads="1"/>
          </p:cNvSpPr>
          <p:nvPr/>
        </p:nvSpPr>
        <p:spPr bwMode="auto">
          <a:xfrm>
            <a:off x="1258888" y="5589588"/>
            <a:ext cx="749300" cy="51911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kumimoji="1" lang="en-US" altLang="zh-TW" sz="2800">
                <a:latin typeface="Trebuchet MS" pitchFamily="34" charset="0"/>
                <a:ea typeface="新細明體" pitchFamily="18" charset="-120"/>
              </a:rPr>
              <a:t>flat</a:t>
            </a:r>
          </a:p>
        </p:txBody>
      </p:sp>
      <p:sp>
        <p:nvSpPr>
          <p:cNvPr id="579605" name="Rectangle 21"/>
          <p:cNvSpPr>
            <a:spLocks noChangeArrowheads="1"/>
          </p:cNvSpPr>
          <p:nvPr/>
        </p:nvSpPr>
        <p:spPr bwMode="auto">
          <a:xfrm>
            <a:off x="3636963" y="2565400"/>
            <a:ext cx="647700" cy="647700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zh-TW" altLang="en-US" b="1">
              <a:solidFill>
                <a:schemeClr val="bg1"/>
              </a:solidFill>
              <a:latin typeface="Arial" charset="0"/>
              <a:ea typeface="新細明體" pitchFamily="18" charset="-120"/>
            </a:endParaRPr>
          </a:p>
        </p:txBody>
      </p:sp>
      <p:grpSp>
        <p:nvGrpSpPr>
          <p:cNvPr id="4" name="Group 37"/>
          <p:cNvGrpSpPr>
            <a:grpSpLocks/>
          </p:cNvGrpSpPr>
          <p:nvPr/>
        </p:nvGrpSpPr>
        <p:grpSpPr bwMode="auto">
          <a:xfrm>
            <a:off x="3419475" y="3789363"/>
            <a:ext cx="647700" cy="647700"/>
            <a:chOff x="2154" y="2387"/>
            <a:chExt cx="408" cy="408"/>
          </a:xfrm>
        </p:grpSpPr>
        <p:sp>
          <p:nvSpPr>
            <p:cNvPr id="606223" name="Rectangle 22"/>
            <p:cNvSpPr>
              <a:spLocks noChangeArrowheads="1"/>
            </p:cNvSpPr>
            <p:nvPr/>
          </p:nvSpPr>
          <p:spPr bwMode="auto">
            <a:xfrm>
              <a:off x="2154" y="2387"/>
              <a:ext cx="408" cy="408"/>
            </a:xfrm>
            <a:prstGeom prst="rect">
              <a:avLst/>
            </a:prstGeom>
            <a:solidFill>
              <a:schemeClr val="bg2"/>
            </a:solidFill>
            <a:ln w="2857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06224" name="Rectangle 23"/>
            <p:cNvSpPr>
              <a:spLocks noChangeArrowheads="1"/>
            </p:cNvSpPr>
            <p:nvPr/>
          </p:nvSpPr>
          <p:spPr bwMode="auto">
            <a:xfrm>
              <a:off x="2358" y="2399"/>
              <a:ext cx="204" cy="396"/>
            </a:xfrm>
            <a:prstGeom prst="rect">
              <a:avLst/>
            </a:prstGeom>
            <a:solidFill>
              <a:schemeClr val="tx1"/>
            </a:solidFill>
            <a:ln w="2857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</p:grpSp>
      <p:grpSp>
        <p:nvGrpSpPr>
          <p:cNvPr id="5" name="Group 38"/>
          <p:cNvGrpSpPr>
            <a:grpSpLocks/>
          </p:cNvGrpSpPr>
          <p:nvPr/>
        </p:nvGrpSpPr>
        <p:grpSpPr bwMode="auto">
          <a:xfrm>
            <a:off x="4211638" y="3789363"/>
            <a:ext cx="647700" cy="647700"/>
            <a:chOff x="2653" y="2387"/>
            <a:chExt cx="408" cy="408"/>
          </a:xfrm>
        </p:grpSpPr>
        <p:sp>
          <p:nvSpPr>
            <p:cNvPr id="606226" name="Rectangle 24"/>
            <p:cNvSpPr>
              <a:spLocks noChangeArrowheads="1"/>
            </p:cNvSpPr>
            <p:nvPr/>
          </p:nvSpPr>
          <p:spPr bwMode="auto">
            <a:xfrm>
              <a:off x="2653" y="2387"/>
              <a:ext cx="408" cy="408"/>
            </a:xfrm>
            <a:prstGeom prst="rect">
              <a:avLst/>
            </a:prstGeom>
            <a:solidFill>
              <a:schemeClr val="bg2"/>
            </a:solidFill>
            <a:ln w="2857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606227" name="Rectangle 25"/>
            <p:cNvSpPr>
              <a:spLocks noChangeArrowheads="1"/>
            </p:cNvSpPr>
            <p:nvPr/>
          </p:nvSpPr>
          <p:spPr bwMode="auto">
            <a:xfrm>
              <a:off x="2660" y="2399"/>
              <a:ext cx="392" cy="396"/>
            </a:xfrm>
            <a:prstGeom prst="rect">
              <a:avLst/>
            </a:prstGeom>
            <a:solidFill>
              <a:schemeClr val="tx1"/>
            </a:solidFill>
            <a:ln w="2857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9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43201E-6 L 0.03542 3.43201E-6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5796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9605" grpId="0" animBg="1"/>
      <p:bldP spid="579605" grpId="1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21CD84B5-31A0-44F6-829B-BAD14BACD8C7}" type="slidenum">
              <a:rPr lang="en-US">
                <a:solidFill>
                  <a:srgbClr val="A50021"/>
                </a:solidFill>
              </a:rPr>
              <a:pPr/>
              <a:t>90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7424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US" altLang="zh-TW" sz="3200" dirty="0">
                <a:ea typeface="新細明體" pitchFamily="18" charset="-120"/>
              </a:rPr>
              <a:t>2. Accurate </a:t>
            </a:r>
            <a:r>
              <a:rPr lang="en-US" altLang="zh-TW" sz="3200" dirty="0" smtClean="0">
                <a:ea typeface="新細明體" pitchFamily="18" charset="-120"/>
              </a:rPr>
              <a:t>key-point </a:t>
            </a:r>
            <a:r>
              <a:rPr lang="en-US" altLang="zh-TW" sz="3200" dirty="0">
                <a:ea typeface="新細明體" pitchFamily="18" charset="-120"/>
              </a:rPr>
              <a:t>localization:</a:t>
            </a:r>
            <a:br>
              <a:rPr lang="en-US" altLang="zh-TW" sz="3200" dirty="0">
                <a:ea typeface="新細明體" pitchFamily="18" charset="-120"/>
              </a:rPr>
            </a:br>
            <a:r>
              <a:rPr lang="en-US" altLang="zh-TW" sz="2000" b="1" dirty="0" smtClean="0">
                <a:solidFill>
                  <a:srgbClr val="FF0000"/>
                </a:solidFill>
                <a:ea typeface="新細明體" pitchFamily="18" charset="-120"/>
              </a:rPr>
              <a:t>Reject key-points at low  contrast areas</a:t>
            </a:r>
            <a:endParaRPr lang="en-US" altLang="zh-TW" sz="3200" dirty="0">
              <a:ea typeface="新細明體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57200" y="1876424"/>
                <a:ext cx="8305800" cy="16270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v"/>
                </a:pPr>
                <a:r>
                  <a:rPr lang="en-US" altLang="zh-TW" dirty="0" smtClean="0">
                    <a:ea typeface="新細明體" pitchFamily="18" charset="-120"/>
                  </a:rPr>
                  <a:t>If any dimension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b="0" i="1" smtClean="0">
                            <a:latin typeface="Cambria Math"/>
                            <a:ea typeface="新細明體" pitchFamily="18" charset="-120"/>
                          </a:rPr>
                        </m:ctrlPr>
                      </m:accPr>
                      <m:e>
                        <m:r>
                          <a:rPr lang="en-US" altLang="zh-TW" b="0" i="1" smtClean="0">
                            <a:latin typeface="Cambria Math"/>
                            <a:ea typeface="新細明體" pitchFamily="18" charset="-12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zh-TW" dirty="0" smtClean="0">
                    <a:ea typeface="新細明體" pitchFamily="18" charset="-120"/>
                  </a:rPr>
                  <a:t> is larger than </a:t>
                </a:r>
                <a:r>
                  <a:rPr lang="en-US" altLang="zh-TW" b="1" dirty="0" smtClean="0">
                    <a:ea typeface="新細明體" pitchFamily="18" charset="-120"/>
                  </a:rPr>
                  <a:t>0.5</a:t>
                </a:r>
                <a:r>
                  <a:rPr lang="en-US" altLang="zh-TW" dirty="0" smtClean="0">
                    <a:ea typeface="新細明體" pitchFamily="18" charset="-120"/>
                  </a:rPr>
                  <a:t>: change </a:t>
                </a:r>
                <a:r>
                  <a:rPr lang="en-US" altLang="zh-TW" dirty="0">
                    <a:ea typeface="新細明體" pitchFamily="18" charset="-120"/>
                  </a:rPr>
                  <a:t>sample point </a:t>
                </a:r>
                <a:endParaRPr lang="en-US" altLang="zh-TW" dirty="0" smtClean="0">
                  <a:ea typeface="新細明體" pitchFamily="18" charset="-120"/>
                </a:endParaRPr>
              </a:p>
              <a:p>
                <a:endParaRPr lang="en-US" altLang="zh-TW" dirty="0" smtClean="0">
                  <a:ea typeface="新細明體" pitchFamily="18" charset="-120"/>
                </a:endParaRPr>
              </a:p>
              <a:p>
                <a:pPr marL="342900" indent="-342900">
                  <a:buFont typeface="Wingdings" panose="05000000000000000000" pitchFamily="2" charset="2"/>
                  <a:buChar char="v"/>
                </a:pPr>
                <a:r>
                  <a:rPr lang="en-US" altLang="zh-TW" dirty="0" smtClean="0">
                    <a:ea typeface="新細明體" pitchFamily="18" charset="-120"/>
                  </a:rPr>
                  <a:t>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b="0" i="1" smtClean="0">
                            <a:latin typeface="Cambria Math"/>
                            <a:ea typeface="新細明體" pitchFamily="18" charset="-120"/>
                          </a:rPr>
                        </m:ctrlPr>
                      </m:accPr>
                      <m:e>
                        <m:r>
                          <a:rPr lang="en-US" altLang="zh-TW" b="0" i="1" smtClean="0">
                            <a:latin typeface="Cambria Math"/>
                            <a:ea typeface="新細明體" pitchFamily="18" charset="-120"/>
                          </a:rPr>
                          <m:t>𝐷</m:t>
                        </m:r>
                      </m:e>
                    </m:acc>
                    <m:d>
                      <m:dPr>
                        <m:ctrlPr>
                          <a:rPr lang="en-US" altLang="zh-TW" b="0" i="1" smtClean="0">
                            <a:latin typeface="Cambria Math"/>
                            <a:ea typeface="新細明體" pitchFamily="18" charset="-12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TW" b="0" i="1" smtClean="0">
                                <a:latin typeface="Cambria Math"/>
                                <a:ea typeface="新細明體" pitchFamily="18" charset="-120"/>
                              </a:rPr>
                            </m:ctrlPr>
                          </m:accPr>
                          <m:e>
                            <m:r>
                              <a:rPr lang="en-US" altLang="zh-TW" b="0" i="1" smtClean="0">
                                <a:latin typeface="Cambria Math"/>
                                <a:ea typeface="新細明體" pitchFamily="18" charset="-120"/>
                              </a:rPr>
                              <m:t>𝑋</m:t>
                            </m:r>
                          </m:e>
                        </m:acc>
                      </m:e>
                    </m:d>
                    <m:r>
                      <a:rPr lang="en-US" altLang="zh-TW" b="0" i="1" smtClean="0">
                        <a:latin typeface="Cambria Math"/>
                        <a:ea typeface="新細明體" pitchFamily="18" charset="-120"/>
                      </a:rPr>
                      <m:t>&lt;0.03</m:t>
                    </m:r>
                  </m:oMath>
                </a14:m>
                <a:r>
                  <a:rPr lang="en-US" altLang="zh-TW" dirty="0" smtClean="0">
                    <a:ea typeface="新細明體" pitchFamily="18" charset="-120"/>
                  </a:rPr>
                  <a:t>: Throw out the minimum/maximum</a:t>
                </a:r>
                <a:endParaRPr lang="en-US" altLang="zh-TW" dirty="0">
                  <a:ea typeface="新細明體" pitchFamily="18" charset="-120"/>
                </a:endParaRPr>
              </a:p>
              <a:p>
                <a:endParaRPr lang="en-US" altLang="zh-TW" dirty="0">
                  <a:ea typeface="新細明體" pitchFamily="18" charset="-12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876424"/>
                <a:ext cx="8305800" cy="1627048"/>
              </a:xfrm>
              <a:prstGeom prst="rect">
                <a:avLst/>
              </a:prstGeom>
              <a:blipFill rotWithShape="1">
                <a:blip r:embed="rId3"/>
                <a:stretch>
                  <a:fillRect l="-954" t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601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D9387C28-2C9E-499D-BE3F-28A3D1B1643C}" type="slidenum">
              <a:rPr lang="en-US">
                <a:solidFill>
                  <a:srgbClr val="A50021"/>
                </a:solidFill>
              </a:rPr>
              <a:pPr/>
              <a:t>91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74649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US" altLang="zh-TW" sz="3200" dirty="0">
                <a:ea typeface="新細明體" pitchFamily="18" charset="-120"/>
              </a:rPr>
              <a:t>2. Accurate </a:t>
            </a:r>
            <a:r>
              <a:rPr lang="en-US" altLang="zh-TW" sz="3200" dirty="0" smtClean="0">
                <a:ea typeface="新細明體" pitchFamily="18" charset="-120"/>
              </a:rPr>
              <a:t>key-point </a:t>
            </a:r>
            <a:r>
              <a:rPr lang="en-US" altLang="zh-TW" sz="3200" dirty="0">
                <a:ea typeface="新細明體" pitchFamily="18" charset="-120"/>
              </a:rPr>
              <a:t>localization:</a:t>
            </a:r>
            <a:br>
              <a:rPr lang="en-US" altLang="zh-TW" sz="3200" dirty="0">
                <a:ea typeface="新細明體" pitchFamily="18" charset="-120"/>
              </a:rPr>
            </a:br>
            <a:r>
              <a:rPr lang="en-US" altLang="zh-TW" sz="2000" b="1" dirty="0">
                <a:solidFill>
                  <a:srgbClr val="FF0000"/>
                </a:solidFill>
                <a:ea typeface="新細明體" pitchFamily="18" charset="-120"/>
              </a:rPr>
              <a:t>Reject key-points </a:t>
            </a:r>
            <a:r>
              <a:rPr lang="en-US" altLang="zh-TW" sz="2000" b="1" dirty="0" smtClean="0">
                <a:solidFill>
                  <a:srgbClr val="FF0000"/>
                </a:solidFill>
                <a:ea typeface="新細明體" pitchFamily="18" charset="-120"/>
              </a:rPr>
              <a:t>on edges</a:t>
            </a:r>
            <a:endParaRPr lang="en-US" altLang="zh-TW" sz="2800" dirty="0">
              <a:ea typeface="新細明體" pitchFamily="18" charset="-120"/>
            </a:endParaRPr>
          </a:p>
        </p:txBody>
      </p:sp>
      <p:pic>
        <p:nvPicPr>
          <p:cNvPr id="7464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40088" y="5192713"/>
            <a:ext cx="2628900" cy="8286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746500" name="Rectangle 4"/>
          <p:cNvSpPr>
            <a:spLocks noChangeArrowheads="1"/>
          </p:cNvSpPr>
          <p:nvPr/>
        </p:nvSpPr>
        <p:spPr bwMode="auto">
          <a:xfrm>
            <a:off x="5940425" y="5373688"/>
            <a:ext cx="936625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kumimoji="1" lang="en-US" altLang="zh-TW" sz="2000">
                <a:ea typeface="新細明體" pitchFamily="18" charset="-120"/>
                <a:sym typeface="Symbol" pitchFamily="18" charset="2"/>
              </a:rPr>
              <a:t>r=10</a:t>
            </a:r>
            <a:endParaRPr kumimoji="1" lang="en-US" altLang="zh-TW" sz="2000">
              <a:ea typeface="新細明體" pitchFamily="18" charset="-120"/>
            </a:endParaRPr>
          </a:p>
        </p:txBody>
      </p:sp>
      <p:pic>
        <p:nvPicPr>
          <p:cNvPr id="74650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00113" y="1196975"/>
            <a:ext cx="2581275" cy="895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746502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1688" y="2205038"/>
            <a:ext cx="4562475" cy="11525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746503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55875" y="3968750"/>
            <a:ext cx="5438775" cy="8286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746504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74788" y="4184650"/>
            <a:ext cx="895350" cy="2667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746505" name="Rectangle 9"/>
          <p:cNvSpPr>
            <a:spLocks noChangeArrowheads="1"/>
          </p:cNvSpPr>
          <p:nvPr/>
        </p:nvSpPr>
        <p:spPr bwMode="auto">
          <a:xfrm>
            <a:off x="971550" y="4113213"/>
            <a:ext cx="936625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kumimoji="1" lang="en-US" altLang="zh-TW" sz="2000">
                <a:ea typeface="新細明體" pitchFamily="18" charset="-120"/>
                <a:sym typeface="Symbol" pitchFamily="18" charset="2"/>
              </a:rPr>
              <a:t>Let</a:t>
            </a:r>
            <a:endParaRPr kumimoji="1" lang="en-US" altLang="zh-TW" sz="2000">
              <a:ea typeface="新細明體" pitchFamily="18" charset="-120"/>
            </a:endParaRPr>
          </a:p>
        </p:txBody>
      </p:sp>
      <p:sp>
        <p:nvSpPr>
          <p:cNvPr id="746506" name="Rectangle 10"/>
          <p:cNvSpPr>
            <a:spLocks noChangeArrowheads="1"/>
          </p:cNvSpPr>
          <p:nvPr/>
        </p:nvSpPr>
        <p:spPr bwMode="auto">
          <a:xfrm>
            <a:off x="1044575" y="5373688"/>
            <a:ext cx="4103688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kumimoji="1" lang="en-US" altLang="zh-TW" sz="2000">
                <a:ea typeface="新細明體" pitchFamily="18" charset="-120"/>
                <a:sym typeface="Symbol" pitchFamily="18" charset="2"/>
              </a:rPr>
              <a:t>Keep the points with </a:t>
            </a:r>
            <a:endParaRPr kumimoji="1" lang="en-US" altLang="zh-TW" sz="2000">
              <a:ea typeface="新細明體" pitchFamily="18" charset="-120"/>
            </a:endParaRPr>
          </a:p>
        </p:txBody>
      </p:sp>
      <p:sp>
        <p:nvSpPr>
          <p:cNvPr id="746507" name="Text Box 11"/>
          <p:cNvSpPr txBox="1">
            <a:spLocks noChangeArrowheads="1"/>
          </p:cNvSpPr>
          <p:nvPr/>
        </p:nvSpPr>
        <p:spPr bwMode="auto">
          <a:xfrm>
            <a:off x="3492500" y="1341438"/>
            <a:ext cx="531812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zh-TW">
                <a:latin typeface="Trebuchet MS" pitchFamily="34" charset="0"/>
                <a:ea typeface="新細明體" pitchFamily="18" charset="-120"/>
              </a:rPr>
              <a:t>Hessian matrix at keypoint location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E98DC525-8F31-4EC7-923E-2356012F3C28}" type="slidenum">
              <a:rPr lang="en-US">
                <a:solidFill>
                  <a:srgbClr val="A50021"/>
                </a:solidFill>
              </a:rPr>
              <a:pPr/>
              <a:t>92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7485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US" altLang="zh-TW" sz="3200" dirty="0">
                <a:ea typeface="新細明體" pitchFamily="18" charset="-120"/>
              </a:rPr>
              <a:t>2. Accurate key-point localization:</a:t>
            </a:r>
            <a:br>
              <a:rPr lang="en-US" altLang="zh-TW" sz="3200" dirty="0">
                <a:ea typeface="新細明體" pitchFamily="18" charset="-120"/>
              </a:rPr>
            </a:br>
            <a:r>
              <a:rPr lang="en-US" altLang="zh-TW" sz="2000" b="1" dirty="0" smtClean="0">
                <a:solidFill>
                  <a:srgbClr val="FF0000"/>
                </a:solidFill>
                <a:ea typeface="新細明體" pitchFamily="18" charset="-120"/>
              </a:rPr>
              <a:t>Examples</a:t>
            </a:r>
            <a:endParaRPr lang="en-US" altLang="zh-TW" sz="3200" dirty="0">
              <a:ea typeface="新細明體" pitchFamily="18" charset="-120"/>
            </a:endParaRPr>
          </a:p>
        </p:txBody>
      </p:sp>
      <p:pic>
        <p:nvPicPr>
          <p:cNvPr id="7485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59000" y="1150938"/>
            <a:ext cx="4876800" cy="4876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20AC7258-729C-4B11-8566-7EB2ED1D7963}" type="slidenum">
              <a:rPr lang="en-US">
                <a:solidFill>
                  <a:srgbClr val="A50021"/>
                </a:solidFill>
              </a:rPr>
              <a:pPr/>
              <a:t>93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75059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US" altLang="zh-TW" sz="3200" dirty="0">
                <a:ea typeface="新細明體" pitchFamily="18" charset="-120"/>
              </a:rPr>
              <a:t>2. Accurate key-point localization:</a:t>
            </a:r>
            <a:br>
              <a:rPr lang="en-US" altLang="zh-TW" sz="3200" dirty="0">
                <a:ea typeface="新細明體" pitchFamily="18" charset="-120"/>
              </a:rPr>
            </a:br>
            <a:r>
              <a:rPr lang="en-US" altLang="zh-TW" sz="2000" b="1" dirty="0" smtClean="0">
                <a:solidFill>
                  <a:srgbClr val="FF0000"/>
                </a:solidFill>
                <a:ea typeface="新細明體" pitchFamily="18" charset="-120"/>
              </a:rPr>
              <a:t>After removing points at low contrast areas or on edges</a:t>
            </a:r>
            <a:endParaRPr lang="en-US" altLang="zh-TW" sz="3200" dirty="0">
              <a:ea typeface="新細明體" pitchFamily="18" charset="-120"/>
            </a:endParaRPr>
          </a:p>
        </p:txBody>
      </p:sp>
      <p:pic>
        <p:nvPicPr>
          <p:cNvPr id="7505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59000" y="1150938"/>
            <a:ext cx="4876800" cy="4876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D4A89731-3F38-4722-8162-F091B2771829}" type="slidenum">
              <a:rPr lang="en-US">
                <a:solidFill>
                  <a:srgbClr val="A50021"/>
                </a:solidFill>
              </a:rPr>
              <a:pPr/>
              <a:t>94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7526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US" altLang="zh-TW" sz="3200" dirty="0">
                <a:ea typeface="新細明體" pitchFamily="18" charset="-120"/>
              </a:rPr>
              <a:t>2. Accurate key-point localization:</a:t>
            </a:r>
            <a:r>
              <a:rPr lang="en-US" altLang="zh-TW" sz="4400" dirty="0">
                <a:ea typeface="新細明體" pitchFamily="18" charset="-120"/>
              </a:rPr>
              <a:t/>
            </a:r>
            <a:br>
              <a:rPr lang="en-US" altLang="zh-TW" sz="4400" dirty="0">
                <a:ea typeface="新細明體" pitchFamily="18" charset="-120"/>
              </a:rPr>
            </a:br>
            <a:r>
              <a:rPr lang="en-US" altLang="zh-TW" sz="2000" b="1" dirty="0" smtClean="0">
                <a:solidFill>
                  <a:srgbClr val="FF0000"/>
                </a:solidFill>
                <a:ea typeface="新細明體" pitchFamily="18" charset="-120"/>
              </a:rPr>
              <a:t>Other examples</a:t>
            </a:r>
            <a:endParaRPr lang="en-US" altLang="zh-TW" sz="3200" dirty="0">
              <a:ea typeface="新細明體" pitchFamily="18" charset="-120"/>
            </a:endParaRPr>
          </a:p>
        </p:txBody>
      </p:sp>
      <p:grpSp>
        <p:nvGrpSpPr>
          <p:cNvPr id="752643" name="Group 14"/>
          <p:cNvGrpSpPr>
            <a:grpSpLocks/>
          </p:cNvGrpSpPr>
          <p:nvPr/>
        </p:nvGrpSpPr>
        <p:grpSpPr bwMode="auto">
          <a:xfrm>
            <a:off x="1049338" y="1146175"/>
            <a:ext cx="3384550" cy="2732087"/>
            <a:chOff x="661" y="663"/>
            <a:chExt cx="2132" cy="1721"/>
          </a:xfrm>
        </p:grpSpPr>
        <p:pic>
          <p:nvPicPr>
            <p:cNvPr id="752644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61" y="663"/>
              <a:ext cx="2132" cy="172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52645" name="Text Box 9"/>
            <p:cNvSpPr txBox="1">
              <a:spLocks noChangeArrowheads="1"/>
            </p:cNvSpPr>
            <p:nvPr/>
          </p:nvSpPr>
          <p:spPr bwMode="auto">
            <a:xfrm>
              <a:off x="706" y="663"/>
              <a:ext cx="758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TW" b="1">
                  <a:solidFill>
                    <a:srgbClr val="0000FF"/>
                  </a:solidFill>
                  <a:latin typeface="Arial" charset="0"/>
                  <a:ea typeface="新細明體" pitchFamily="18" charset="-120"/>
                </a:rPr>
                <a:t>233x89</a:t>
              </a:r>
            </a:p>
          </p:txBody>
        </p:sp>
      </p:grpSp>
      <p:grpSp>
        <p:nvGrpSpPr>
          <p:cNvPr id="752646" name="Group 15"/>
          <p:cNvGrpSpPr>
            <a:grpSpLocks/>
          </p:cNvGrpSpPr>
          <p:nvPr/>
        </p:nvGrpSpPr>
        <p:grpSpPr bwMode="auto">
          <a:xfrm>
            <a:off x="4645025" y="1146175"/>
            <a:ext cx="3389313" cy="2740025"/>
            <a:chOff x="2926" y="663"/>
            <a:chExt cx="2135" cy="1726"/>
          </a:xfrm>
        </p:grpSpPr>
        <p:pic>
          <p:nvPicPr>
            <p:cNvPr id="752647" name="Picture 6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929" y="663"/>
              <a:ext cx="2132" cy="172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52648" name="Text Box 10"/>
            <p:cNvSpPr txBox="1">
              <a:spLocks noChangeArrowheads="1"/>
            </p:cNvSpPr>
            <p:nvPr/>
          </p:nvSpPr>
          <p:spPr bwMode="auto">
            <a:xfrm>
              <a:off x="2926" y="663"/>
              <a:ext cx="1228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TW" b="1">
                  <a:solidFill>
                    <a:srgbClr val="0000FF"/>
                  </a:solidFill>
                  <a:latin typeface="Arial" charset="0"/>
                  <a:ea typeface="新細明體" pitchFamily="18" charset="-120"/>
                </a:rPr>
                <a:t>832 extrema</a:t>
              </a:r>
            </a:p>
          </p:txBody>
        </p:sp>
      </p:grpSp>
      <p:grpSp>
        <p:nvGrpSpPr>
          <p:cNvPr id="752649" name="Group 13"/>
          <p:cNvGrpSpPr>
            <a:grpSpLocks/>
          </p:cNvGrpSpPr>
          <p:nvPr/>
        </p:nvGrpSpPr>
        <p:grpSpPr bwMode="auto">
          <a:xfrm>
            <a:off x="1042988" y="3789363"/>
            <a:ext cx="3390900" cy="2814637"/>
            <a:chOff x="657" y="2387"/>
            <a:chExt cx="2136" cy="1773"/>
          </a:xfrm>
        </p:grpSpPr>
        <p:pic>
          <p:nvPicPr>
            <p:cNvPr id="752650" name="Picture 7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61" y="2432"/>
              <a:ext cx="2132" cy="172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52651" name="Text Box 11"/>
            <p:cNvSpPr txBox="1">
              <a:spLocks noChangeArrowheads="1"/>
            </p:cNvSpPr>
            <p:nvPr/>
          </p:nvSpPr>
          <p:spPr bwMode="auto">
            <a:xfrm>
              <a:off x="657" y="2387"/>
              <a:ext cx="1365" cy="51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altLang="zh-TW" b="1">
                  <a:solidFill>
                    <a:srgbClr val="0000FF"/>
                  </a:solidFill>
                  <a:latin typeface="Arial" charset="0"/>
                  <a:ea typeface="新細明體" pitchFamily="18" charset="-120"/>
                </a:rPr>
                <a:t>729 after con-</a:t>
              </a:r>
            </a:p>
            <a:p>
              <a:pPr algn="ctr" eaLnBrk="0" hangingPunct="0"/>
              <a:r>
                <a:rPr lang="en-US" altLang="zh-TW" b="1">
                  <a:solidFill>
                    <a:srgbClr val="0000FF"/>
                  </a:solidFill>
                  <a:latin typeface="Arial" charset="0"/>
                  <a:ea typeface="新細明體" pitchFamily="18" charset="-120"/>
                </a:rPr>
                <a:t>trast filtering</a:t>
              </a:r>
            </a:p>
          </p:txBody>
        </p:sp>
      </p:grpSp>
      <p:grpSp>
        <p:nvGrpSpPr>
          <p:cNvPr id="752652" name="Group 16"/>
          <p:cNvGrpSpPr>
            <a:grpSpLocks/>
          </p:cNvGrpSpPr>
          <p:nvPr/>
        </p:nvGrpSpPr>
        <p:grpSpPr bwMode="auto">
          <a:xfrm>
            <a:off x="4649788" y="3830638"/>
            <a:ext cx="3384550" cy="2782887"/>
            <a:chOff x="2929" y="2413"/>
            <a:chExt cx="2132" cy="1753"/>
          </a:xfrm>
        </p:grpSpPr>
        <p:pic>
          <p:nvPicPr>
            <p:cNvPr id="752653" name="Picture 8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929" y="2432"/>
              <a:ext cx="2132" cy="173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752654" name="Text Box 12"/>
            <p:cNvSpPr txBox="1">
              <a:spLocks noChangeArrowheads="1"/>
            </p:cNvSpPr>
            <p:nvPr/>
          </p:nvSpPr>
          <p:spPr bwMode="auto">
            <a:xfrm>
              <a:off x="2933" y="2413"/>
              <a:ext cx="1449" cy="51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TW" b="1">
                  <a:solidFill>
                    <a:srgbClr val="0000FF"/>
                  </a:solidFill>
                  <a:latin typeface="Arial" charset="0"/>
                  <a:ea typeface="新細明體" pitchFamily="18" charset="-120"/>
                </a:rPr>
                <a:t>536 after cur-</a:t>
              </a:r>
            </a:p>
            <a:p>
              <a:pPr eaLnBrk="0" hangingPunct="0"/>
              <a:r>
                <a:rPr lang="en-US" altLang="zh-TW" b="1">
                  <a:solidFill>
                    <a:srgbClr val="0000FF"/>
                  </a:solidFill>
                  <a:latin typeface="Arial" charset="0"/>
                  <a:ea typeface="新細明體" pitchFamily="18" charset="-120"/>
                </a:rPr>
                <a:t>vature filtering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F7B80AED-9EF4-4461-B851-5B49D224F062}" type="slidenum">
              <a:rPr lang="en-US">
                <a:solidFill>
                  <a:srgbClr val="A50021"/>
                </a:solidFill>
              </a:rPr>
              <a:pPr/>
              <a:t>95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75469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US" altLang="zh-TW" sz="3200" dirty="0">
                <a:ea typeface="新細明體" pitchFamily="18" charset="-120"/>
              </a:rPr>
              <a:t>3. Orientation assignment</a:t>
            </a:r>
          </a:p>
        </p:txBody>
      </p:sp>
      <p:sp>
        <p:nvSpPr>
          <p:cNvPr id="754692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371600"/>
            <a:ext cx="8229600" cy="2082800"/>
          </a:xfrm>
        </p:spPr>
        <p:txBody>
          <a:bodyPr/>
          <a:lstStyle/>
          <a:p>
            <a:r>
              <a:rPr lang="en-US" altLang="zh-TW" dirty="0">
                <a:ea typeface="新細明體" pitchFamily="18" charset="-120"/>
              </a:rPr>
              <a:t>By assigning a consistent orientation, the </a:t>
            </a:r>
            <a:r>
              <a:rPr lang="en-US" altLang="zh-TW" dirty="0" err="1">
                <a:ea typeface="新細明體" pitchFamily="18" charset="-120"/>
              </a:rPr>
              <a:t>keypoint</a:t>
            </a:r>
            <a:r>
              <a:rPr lang="en-US" altLang="zh-TW" dirty="0">
                <a:ea typeface="新細明體" pitchFamily="18" charset="-120"/>
              </a:rPr>
              <a:t> descriptor can be orientation invariant.</a:t>
            </a:r>
          </a:p>
          <a:p>
            <a:r>
              <a:rPr lang="en-US" altLang="zh-TW" dirty="0">
                <a:ea typeface="新細明體" pitchFamily="18" charset="-120"/>
              </a:rPr>
              <a:t>For a </a:t>
            </a:r>
            <a:r>
              <a:rPr lang="en-US" altLang="zh-TW" dirty="0" err="1">
                <a:ea typeface="新細明體" pitchFamily="18" charset="-120"/>
              </a:rPr>
              <a:t>keypoint</a:t>
            </a:r>
            <a:r>
              <a:rPr lang="en-US" altLang="zh-TW" dirty="0">
                <a:ea typeface="新細明體" pitchFamily="18" charset="-120"/>
              </a:rPr>
              <a:t>, L is the Gaussian-smoothed image with the closest scale,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F7B80AED-9EF4-4461-B851-5B49D224F062}" type="slidenum">
              <a:rPr lang="en-US">
                <a:solidFill>
                  <a:srgbClr val="A50021"/>
                </a:solidFill>
              </a:rPr>
              <a:pPr/>
              <a:t>96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75469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US" altLang="zh-TW" sz="3200" dirty="0">
                <a:ea typeface="新細明體" pitchFamily="18" charset="-120"/>
              </a:rPr>
              <a:t>3. Orientation </a:t>
            </a:r>
            <a:r>
              <a:rPr lang="en-US" altLang="zh-TW" sz="3200" dirty="0" smtClean="0">
                <a:ea typeface="新細明體" pitchFamily="18" charset="-120"/>
              </a:rPr>
              <a:t>assignment</a:t>
            </a:r>
            <a:br>
              <a:rPr lang="en-US" altLang="zh-TW" sz="3200" dirty="0" smtClean="0">
                <a:ea typeface="新細明體" pitchFamily="18" charset="-120"/>
              </a:rPr>
            </a:br>
            <a:r>
              <a:rPr lang="en-US" altLang="zh-TW" sz="2000" b="1" dirty="0" smtClean="0">
                <a:solidFill>
                  <a:srgbClr val="FF0000"/>
                </a:solidFill>
                <a:ea typeface="新細明體" pitchFamily="18" charset="-120"/>
              </a:rPr>
              <a:t>Compute orientation</a:t>
            </a:r>
            <a:endParaRPr lang="en-US" altLang="zh-TW" sz="3200" b="1" dirty="0">
              <a:solidFill>
                <a:srgbClr val="FF0000"/>
              </a:solidFill>
              <a:ea typeface="新細明體" pitchFamily="18" charset="-120"/>
            </a:endParaRPr>
          </a:p>
        </p:txBody>
      </p:sp>
      <p:pic>
        <p:nvPicPr>
          <p:cNvPr id="7546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6725" y="2020888"/>
            <a:ext cx="8208963" cy="12954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grpSp>
        <p:nvGrpSpPr>
          <p:cNvPr id="754693" name="Group 5"/>
          <p:cNvGrpSpPr>
            <a:grpSpLocks/>
          </p:cNvGrpSpPr>
          <p:nvPr/>
        </p:nvGrpSpPr>
        <p:grpSpPr bwMode="auto">
          <a:xfrm>
            <a:off x="1476375" y="3317875"/>
            <a:ext cx="2447925" cy="2447925"/>
            <a:chOff x="975" y="2523"/>
            <a:chExt cx="1542" cy="1542"/>
          </a:xfrm>
        </p:grpSpPr>
        <p:sp>
          <p:nvSpPr>
            <p:cNvPr id="754694" name="Oval 6"/>
            <p:cNvSpPr>
              <a:spLocks noChangeArrowheads="1"/>
            </p:cNvSpPr>
            <p:nvPr/>
          </p:nvSpPr>
          <p:spPr bwMode="auto">
            <a:xfrm>
              <a:off x="975" y="2523"/>
              <a:ext cx="1542" cy="1542"/>
            </a:xfrm>
            <a:prstGeom prst="ellipse">
              <a:avLst/>
            </a:prstGeom>
            <a:solidFill>
              <a:srgbClr val="FFFFFF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zh-TW" altLang="en-US" b="1">
                <a:solidFill>
                  <a:schemeClr val="bg1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754695" name="Line 7"/>
            <p:cNvSpPr>
              <a:spLocks noChangeShapeType="1"/>
            </p:cNvSpPr>
            <p:nvPr/>
          </p:nvSpPr>
          <p:spPr bwMode="auto">
            <a:xfrm>
              <a:off x="1746" y="2523"/>
              <a:ext cx="0" cy="154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4696" name="Line 8"/>
            <p:cNvSpPr>
              <a:spLocks noChangeShapeType="1"/>
            </p:cNvSpPr>
            <p:nvPr/>
          </p:nvSpPr>
          <p:spPr bwMode="auto">
            <a:xfrm>
              <a:off x="975" y="3294"/>
              <a:ext cx="154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4697" name="Line 9"/>
            <p:cNvSpPr>
              <a:spLocks noChangeShapeType="1"/>
            </p:cNvSpPr>
            <p:nvPr/>
          </p:nvSpPr>
          <p:spPr bwMode="auto">
            <a:xfrm flipV="1">
              <a:off x="1156" y="2771"/>
              <a:ext cx="1163" cy="102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4698" name="Line 10"/>
            <p:cNvSpPr>
              <a:spLocks noChangeShapeType="1"/>
            </p:cNvSpPr>
            <p:nvPr/>
          </p:nvSpPr>
          <p:spPr bwMode="auto">
            <a:xfrm>
              <a:off x="1156" y="2795"/>
              <a:ext cx="1170" cy="101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54699" name="Rectangle 11"/>
          <p:cNvSpPr>
            <a:spLocks noChangeArrowheads="1"/>
          </p:cNvSpPr>
          <p:nvPr/>
        </p:nvSpPr>
        <p:spPr bwMode="auto">
          <a:xfrm>
            <a:off x="3533775" y="5334000"/>
            <a:ext cx="442277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kumimoji="1" lang="en-US" altLang="zh-TW">
                <a:latin typeface="Trebuchet MS" pitchFamily="34" charset="0"/>
                <a:ea typeface="新細明體" pitchFamily="18" charset="-120"/>
                <a:sym typeface="Symbol" pitchFamily="18" charset="2"/>
              </a:rPr>
              <a:t>orientation histogram (36 bins)</a:t>
            </a:r>
          </a:p>
        </p:txBody>
      </p:sp>
      <p:sp>
        <p:nvSpPr>
          <p:cNvPr id="754700" name="Line 12"/>
          <p:cNvSpPr>
            <a:spLocks noChangeShapeType="1"/>
          </p:cNvSpPr>
          <p:nvPr/>
        </p:nvSpPr>
        <p:spPr bwMode="auto">
          <a:xfrm flipV="1">
            <a:off x="5364163" y="3605213"/>
            <a:ext cx="936625" cy="13684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54701" name="Line 13"/>
          <p:cNvSpPr>
            <a:spLocks noChangeShapeType="1"/>
          </p:cNvSpPr>
          <p:nvPr/>
        </p:nvSpPr>
        <p:spPr bwMode="auto">
          <a:xfrm>
            <a:off x="5003800" y="4973638"/>
            <a:ext cx="18002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54702" name="Text Box 14"/>
          <p:cNvSpPr txBox="1">
            <a:spLocks noChangeArrowheads="1"/>
          </p:cNvSpPr>
          <p:nvPr/>
        </p:nvSpPr>
        <p:spPr bwMode="auto">
          <a:xfrm>
            <a:off x="6227763" y="3244850"/>
            <a:ext cx="114935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TW" i="1">
                <a:ea typeface="新細明體" pitchFamily="18" charset="-120"/>
              </a:rPr>
              <a:t>(Lx, Ly)</a:t>
            </a:r>
          </a:p>
        </p:txBody>
      </p:sp>
      <p:sp>
        <p:nvSpPr>
          <p:cNvPr id="754703" name="Text Box 15"/>
          <p:cNvSpPr txBox="1">
            <a:spLocks noChangeArrowheads="1"/>
          </p:cNvSpPr>
          <p:nvPr/>
        </p:nvSpPr>
        <p:spPr bwMode="auto">
          <a:xfrm>
            <a:off x="5435600" y="3892550"/>
            <a:ext cx="4048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TW" i="1">
                <a:ea typeface="新細明體" pitchFamily="18" charset="-120"/>
              </a:rPr>
              <a:t>m</a:t>
            </a:r>
          </a:p>
        </p:txBody>
      </p:sp>
      <p:sp>
        <p:nvSpPr>
          <p:cNvPr id="754704" name="Text Box 16"/>
          <p:cNvSpPr txBox="1">
            <a:spLocks noChangeArrowheads="1"/>
          </p:cNvSpPr>
          <p:nvPr/>
        </p:nvSpPr>
        <p:spPr bwMode="auto">
          <a:xfrm>
            <a:off x="5826125" y="4398963"/>
            <a:ext cx="48895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TW" i="1">
                <a:latin typeface="Arial" charset="0"/>
                <a:ea typeface="新細明體" pitchFamily="18" charset="-120"/>
              </a:rPr>
              <a:t>θ</a:t>
            </a:r>
          </a:p>
        </p:txBody>
      </p:sp>
    </p:spTree>
    <p:extLst>
      <p:ext uri="{BB962C8B-B14F-4D97-AF65-F5344CB8AC3E}">
        <p14:creationId xmlns:p14="http://schemas.microsoft.com/office/powerpoint/2010/main" val="313621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4A34E8BD-E82F-408F-9D78-7E8FD136A2D1}" type="slidenum">
              <a:rPr lang="en-US">
                <a:solidFill>
                  <a:srgbClr val="A50021"/>
                </a:solidFill>
              </a:rPr>
              <a:pPr/>
              <a:t>97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75673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US" altLang="zh-TW" sz="3200" dirty="0">
                <a:ea typeface="新細明體" pitchFamily="18" charset="-120"/>
              </a:rPr>
              <a:t>3. Orientation assignment</a:t>
            </a:r>
            <a:br>
              <a:rPr lang="en-US" altLang="zh-TW" sz="3200" dirty="0">
                <a:ea typeface="新細明體" pitchFamily="18" charset="-120"/>
              </a:rPr>
            </a:br>
            <a:r>
              <a:rPr lang="en-US" altLang="zh-TW" sz="2000" b="1" dirty="0" smtClean="0">
                <a:solidFill>
                  <a:srgbClr val="FF0000"/>
                </a:solidFill>
                <a:ea typeface="新細明體" pitchFamily="18" charset="-120"/>
              </a:rPr>
              <a:t>Examples</a:t>
            </a:r>
            <a:endParaRPr lang="en-US" altLang="zh-TW" sz="3200" dirty="0">
              <a:ea typeface="新細明體" pitchFamily="18" charset="-120"/>
            </a:endParaRPr>
          </a:p>
        </p:txBody>
      </p:sp>
      <p:pic>
        <p:nvPicPr>
          <p:cNvPr id="7567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1371600"/>
            <a:ext cx="7383463" cy="495029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B489A22B-C0D1-4A2A-B9A0-CB52AF116184}" type="slidenum">
              <a:rPr lang="en-US">
                <a:solidFill>
                  <a:srgbClr val="A50021"/>
                </a:solidFill>
              </a:rPr>
              <a:pPr/>
              <a:t>98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75878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US" altLang="zh-TW" sz="3200" dirty="0">
                <a:ea typeface="新細明體" pitchFamily="18" charset="-120"/>
              </a:rPr>
              <a:t>3. Orientation assignment</a:t>
            </a:r>
            <a:br>
              <a:rPr lang="en-US" altLang="zh-TW" sz="3200" dirty="0">
                <a:ea typeface="新細明體" pitchFamily="18" charset="-120"/>
              </a:rPr>
            </a:br>
            <a:r>
              <a:rPr lang="en-US" altLang="zh-TW" sz="2000" b="1" dirty="0" smtClean="0">
                <a:solidFill>
                  <a:srgbClr val="FF0000"/>
                </a:solidFill>
                <a:ea typeface="新細明體" pitchFamily="18" charset="-120"/>
              </a:rPr>
              <a:t>Demonstration</a:t>
            </a:r>
            <a:endParaRPr lang="en-US" altLang="zh-TW" sz="3200" dirty="0">
              <a:ea typeface="新細明體" pitchFamily="18" charset="-120"/>
            </a:endParaRPr>
          </a:p>
        </p:txBody>
      </p:sp>
      <p:pic>
        <p:nvPicPr>
          <p:cNvPr id="7587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288" y="1125538"/>
            <a:ext cx="8488362" cy="53990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IPCV: </a:t>
            </a:r>
            <a:r>
              <a:rPr lang="en-GB">
                <a:solidFill>
                  <a:schemeClr val="bg1"/>
                </a:solidFill>
              </a:rPr>
              <a:t> Feature Detection &amp; Description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F36DDA0C-EB0F-456D-8D48-86B4CAA29457}" type="slidenum">
              <a:rPr lang="en-US">
                <a:solidFill>
                  <a:srgbClr val="A50021"/>
                </a:solidFill>
              </a:rPr>
              <a:pPr/>
              <a:t>99</a:t>
            </a:fld>
            <a:endParaRPr lang="en-US">
              <a:solidFill>
                <a:srgbClr val="A50021"/>
              </a:solidFill>
            </a:endParaRPr>
          </a:p>
          <a:p>
            <a:endParaRPr lang="en-GB">
              <a:solidFill>
                <a:srgbClr val="A50021"/>
              </a:solidFill>
            </a:endParaRPr>
          </a:p>
        </p:txBody>
      </p:sp>
      <p:sp>
        <p:nvSpPr>
          <p:cNvPr id="76083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en-US" altLang="zh-TW" sz="3200" dirty="0">
                <a:ea typeface="新細明體" pitchFamily="18" charset="-120"/>
              </a:rPr>
              <a:t>3. Orientation assignment</a:t>
            </a:r>
            <a:br>
              <a:rPr lang="en-US" altLang="zh-TW" sz="3200" dirty="0">
                <a:ea typeface="新細明體" pitchFamily="18" charset="-120"/>
              </a:rPr>
            </a:br>
            <a:r>
              <a:rPr lang="en-US" altLang="zh-TW" sz="2000" b="1" dirty="0" smtClean="0">
                <a:solidFill>
                  <a:srgbClr val="FF0000"/>
                </a:solidFill>
                <a:ea typeface="新細明體" pitchFamily="18" charset="-120"/>
              </a:rPr>
              <a:t>Demonstration</a:t>
            </a:r>
            <a:endParaRPr lang="en-US" altLang="zh-TW" sz="3200" dirty="0">
              <a:ea typeface="新細明體" pitchFamily="18" charset="-120"/>
            </a:endParaRPr>
          </a:p>
        </p:txBody>
      </p:sp>
      <p:pic>
        <p:nvPicPr>
          <p:cNvPr id="7608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16013" y="1141413"/>
            <a:ext cx="6923087" cy="53832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 Unicode MS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4910</TotalTime>
  <Words>4524</Words>
  <Application>Microsoft Office PowerPoint</Application>
  <PresentationFormat>On-screen Show (4:3)</PresentationFormat>
  <Paragraphs>1143</Paragraphs>
  <Slides>169</Slides>
  <Notes>162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169</vt:i4>
      </vt:variant>
    </vt:vector>
  </HeadingPairs>
  <TitlesOfParts>
    <vt:vector size="174" baseType="lpstr">
      <vt:lpstr>Default Design</vt:lpstr>
      <vt:lpstr>方程式</vt:lpstr>
      <vt:lpstr>Equation</vt:lpstr>
      <vt:lpstr>CorelPhotoPaint.Image.8</vt:lpstr>
      <vt:lpstr>Bitmap Image</vt:lpstr>
      <vt:lpstr>Feature Detection</vt:lpstr>
      <vt:lpstr>Outline</vt:lpstr>
      <vt:lpstr>Feature: Concept</vt:lpstr>
      <vt:lpstr>Feature: Assessment Criteria</vt:lpstr>
      <vt:lpstr>Feature: Tasks</vt:lpstr>
      <vt:lpstr>Corner detector</vt:lpstr>
      <vt:lpstr>Moravec corner detector (1980)</vt:lpstr>
      <vt:lpstr>Moravec corner detector</vt:lpstr>
      <vt:lpstr>Moravec corner detector</vt:lpstr>
      <vt:lpstr>Moravec corner detector</vt:lpstr>
      <vt:lpstr>Moravec corner detector</vt:lpstr>
      <vt:lpstr>Moravec corner detector</vt:lpstr>
      <vt:lpstr>Moravec corner detector</vt:lpstr>
      <vt:lpstr>Problems of Moravec detector</vt:lpstr>
      <vt:lpstr>Harris corner detector</vt:lpstr>
      <vt:lpstr>Harris corner detector</vt:lpstr>
      <vt:lpstr>Harris corner detector</vt:lpstr>
      <vt:lpstr>Harris corner detector</vt:lpstr>
      <vt:lpstr>Harris corner detector</vt:lpstr>
      <vt:lpstr>Harris corner detector</vt:lpstr>
      <vt:lpstr>Harris corner detector (matrix form)</vt:lpstr>
      <vt:lpstr>Harris corner detector</vt:lpstr>
      <vt:lpstr>Harris corner detector</vt:lpstr>
      <vt:lpstr>Quadratic forms</vt:lpstr>
      <vt:lpstr>Symmetric matrices</vt:lpstr>
      <vt:lpstr>Symmetric matrices</vt:lpstr>
      <vt:lpstr>Eigenvalues of symmetric matrices</vt:lpstr>
      <vt:lpstr>Eigenvectors of symmetric matrices</vt:lpstr>
      <vt:lpstr>Eigenvectors of symmetric matrices</vt:lpstr>
      <vt:lpstr>Harris corner detector</vt:lpstr>
      <vt:lpstr>Visualize quadratic functions</vt:lpstr>
      <vt:lpstr>Visualize quadratic functions</vt:lpstr>
      <vt:lpstr>Visualize quadratic functions</vt:lpstr>
      <vt:lpstr>Visualize quadratic functions</vt:lpstr>
      <vt:lpstr>Harris corner detector</vt:lpstr>
      <vt:lpstr>Harris corner detector</vt:lpstr>
      <vt:lpstr>Harris corner detector</vt:lpstr>
      <vt:lpstr>Another view</vt:lpstr>
      <vt:lpstr>Another view</vt:lpstr>
      <vt:lpstr>Another view</vt:lpstr>
      <vt:lpstr>Summary of Harris detector</vt:lpstr>
      <vt:lpstr>Summary of Harris detector</vt:lpstr>
      <vt:lpstr>Harris corner detector (input)</vt:lpstr>
      <vt:lpstr>Corner response R</vt:lpstr>
      <vt:lpstr>Threshold on R</vt:lpstr>
      <vt:lpstr>Local maximum of R</vt:lpstr>
      <vt:lpstr>Harris corner detector</vt:lpstr>
      <vt:lpstr>Harris detector: summary</vt:lpstr>
      <vt:lpstr>Now we know where features are</vt:lpstr>
      <vt:lpstr>Harris detector: some properties</vt:lpstr>
      <vt:lpstr>Harris Detector: Some Properties</vt:lpstr>
      <vt:lpstr>Harris Detector is rotation invariant</vt:lpstr>
      <vt:lpstr>Harris Detector: Some Properties</vt:lpstr>
      <vt:lpstr>Harris detector: some properties</vt:lpstr>
      <vt:lpstr>Scale invariant detection</vt:lpstr>
      <vt:lpstr>Scale invariant detection</vt:lpstr>
      <vt:lpstr>SIFT  (Scale Invariant Feature Transform)</vt:lpstr>
      <vt:lpstr>SIFT</vt:lpstr>
      <vt:lpstr>SIFT stages:</vt:lpstr>
      <vt:lpstr>1. Detection of scale-space extrema</vt:lpstr>
      <vt:lpstr>1. Detection of scale-space extrema DoG filtering</vt:lpstr>
      <vt:lpstr>1. Detection of scale-space extrema Scale space</vt:lpstr>
      <vt:lpstr>1. Detection of scale-space extrema Scale space</vt:lpstr>
      <vt:lpstr>1. Detection of scale-space extrema Examples</vt:lpstr>
      <vt:lpstr>1. Detection of scale-space extrema Key-points localization</vt:lpstr>
      <vt:lpstr>1. Detection of scale-space extrema Decide scale sampling frequency</vt:lpstr>
      <vt:lpstr>1. Detection of scale-space extrema Decide scale sampling frequency</vt:lpstr>
      <vt:lpstr>1. Detection of scale-space extrema Decide scale sampling frequency</vt:lpstr>
      <vt:lpstr>1. Detection of scale-space extrema Pre-smoothing</vt:lpstr>
      <vt:lpstr>1. Detection of scale-space extrema Scale Invariance</vt:lpstr>
      <vt:lpstr>2. Accurate key-point localization</vt:lpstr>
      <vt:lpstr>2. Accurate keypoint localization: Fit a 3D quadratic function</vt:lpstr>
      <vt:lpstr>2. Accurate keypoint localization: Fit a 3D quadratic function</vt:lpstr>
      <vt:lpstr>2. Accurate keypoint localization: Fit a 3D quadratic function</vt:lpstr>
      <vt:lpstr>2. Accurate key-point localization: Fit a 3D quadratic function</vt:lpstr>
      <vt:lpstr>2. Accurate key-point localization: Fit a 3D quadratic function</vt:lpstr>
      <vt:lpstr>2. Accurate key-point localization: Fit a 3D quadratic function</vt:lpstr>
      <vt:lpstr>2. Accurate key-point localization: Fit a 3D quadratic function</vt:lpstr>
      <vt:lpstr>2. Accurate key-point localization: Fit a 3D quadratic function</vt:lpstr>
      <vt:lpstr>2. Accurate key-point localization: Fit a 3D quadratic function</vt:lpstr>
      <vt:lpstr>2. Accurate key-point localization: Fit a 3D quadratic function</vt:lpstr>
      <vt:lpstr>2. Accurate key-point localization: Fit a 3D quadratic function</vt:lpstr>
      <vt:lpstr>2. Accurate key-point localization: Fit a 3D quadratic function</vt:lpstr>
      <vt:lpstr>2. Accurate key-point localization: Fit a 3D quadratic function</vt:lpstr>
      <vt:lpstr>2. Accurate key-point localization: Fit a 3D quadratic function</vt:lpstr>
      <vt:lpstr>2. Accurate key-point localization: Fit a 3D quadratic function</vt:lpstr>
      <vt:lpstr>2. Accurate key-point localization: Fit a 3D quadratic function</vt:lpstr>
      <vt:lpstr>2. Accurate key-point localization: Fit a 3D quadratic function</vt:lpstr>
      <vt:lpstr>2. Accurate key-point localization: Fit a 3D quadratic function</vt:lpstr>
      <vt:lpstr>2. Accurate key-point localization: Reject key-points at low  contrast areas</vt:lpstr>
      <vt:lpstr>2. Accurate key-point localization: Reject key-points on edges</vt:lpstr>
      <vt:lpstr>2. Accurate key-point localization: Examples</vt:lpstr>
      <vt:lpstr>2. Accurate key-point localization: After removing points at low contrast areas or on edges</vt:lpstr>
      <vt:lpstr>2. Accurate key-point localization: Other examples</vt:lpstr>
      <vt:lpstr>3. Orientation assignment</vt:lpstr>
      <vt:lpstr>3. Orientation assignment Compute orientation</vt:lpstr>
      <vt:lpstr>3. Orientation assignment Examples</vt:lpstr>
      <vt:lpstr>3. Orientation assignment Demonstration</vt:lpstr>
      <vt:lpstr>3. Orientation assignment Demonstration</vt:lpstr>
      <vt:lpstr>3. Orientation assignment Determine the most important orientation</vt:lpstr>
      <vt:lpstr>3. Orientation assignment Determine the most important orientation</vt:lpstr>
      <vt:lpstr>3. Orientation assignment Determine the most important orientation</vt:lpstr>
      <vt:lpstr>3. Orientation assignment Determine the most important orientation</vt:lpstr>
      <vt:lpstr>3. Orientation assignment Determine the most important orientation</vt:lpstr>
      <vt:lpstr>3. Orientation assignment The most important orientation: Demo</vt:lpstr>
      <vt:lpstr>4. Local image descriptor</vt:lpstr>
      <vt:lpstr>4. Local image descriptor</vt:lpstr>
      <vt:lpstr>4. Local image descriptor Why 4x4x8?</vt:lpstr>
      <vt:lpstr>4. Local image descriptor Sensitivity to affine change</vt:lpstr>
      <vt:lpstr>Feature matching</vt:lpstr>
      <vt:lpstr>SIFT: Summary Create scale-space</vt:lpstr>
      <vt:lpstr>SIFT: Summary Determine extrema</vt:lpstr>
      <vt:lpstr>SIFT: Summary Remove low contrast points</vt:lpstr>
      <vt:lpstr>SIFT: Summary (Vfeat) Remove edge points</vt:lpstr>
      <vt:lpstr>SIFT: Summary Generate descriptor</vt:lpstr>
      <vt:lpstr>SURF Speeded Up Robust Features</vt:lpstr>
      <vt:lpstr>SURF: Speeded Up Robust Features</vt:lpstr>
      <vt:lpstr>Integral Image</vt:lpstr>
      <vt:lpstr>SURF: Speeded Up Robust Features (cont’d)</vt:lpstr>
      <vt:lpstr>SURF: Speeded Up Robust Features (cont’d)</vt:lpstr>
      <vt:lpstr>SURF</vt:lpstr>
      <vt:lpstr>SURF</vt:lpstr>
      <vt:lpstr>SURF vs. SIFT</vt:lpstr>
      <vt:lpstr>SURF</vt:lpstr>
      <vt:lpstr>SURF</vt:lpstr>
      <vt:lpstr>SURF</vt:lpstr>
      <vt:lpstr>PowerPoint Presentation</vt:lpstr>
      <vt:lpstr>SURF</vt:lpstr>
      <vt:lpstr>SURF</vt:lpstr>
      <vt:lpstr>SURF: Speeded Up Robust Features</vt:lpstr>
      <vt:lpstr>SIFT extensions</vt:lpstr>
      <vt:lpstr>PCA</vt:lpstr>
      <vt:lpstr>PCA-SIFT</vt:lpstr>
      <vt:lpstr>GLOH (Gradient location-orientation histogram)</vt:lpstr>
      <vt:lpstr>Multi-Scale Oriented Patches</vt:lpstr>
      <vt:lpstr>Multi-Scale Harris corner detector</vt:lpstr>
      <vt:lpstr>Multi-Scale Harris corner detector</vt:lpstr>
      <vt:lpstr>Keypoint detection function</vt:lpstr>
      <vt:lpstr>Non-maximal suppression</vt:lpstr>
      <vt:lpstr>Non-maximal suppression</vt:lpstr>
      <vt:lpstr>Sub-pixel refinement</vt:lpstr>
      <vt:lpstr>Orientation assignment</vt:lpstr>
      <vt:lpstr>Descriptor Vector</vt:lpstr>
      <vt:lpstr>MSOP descriptor vector</vt:lpstr>
      <vt:lpstr>MSOP descriptor vector</vt:lpstr>
      <vt:lpstr>Detections at multiple scales</vt:lpstr>
      <vt:lpstr>Summary</vt:lpstr>
      <vt:lpstr>Feature matching</vt:lpstr>
      <vt:lpstr>Wavelet-based hashing</vt:lpstr>
      <vt:lpstr>Nearest neighbor techniques</vt:lpstr>
      <vt:lpstr>Applications</vt:lpstr>
      <vt:lpstr>Recognition</vt:lpstr>
      <vt:lpstr>3D object recognition</vt:lpstr>
      <vt:lpstr>3D object recognition</vt:lpstr>
      <vt:lpstr>Office of the past</vt:lpstr>
      <vt:lpstr>Image retrieval</vt:lpstr>
      <vt:lpstr>Image retrieval</vt:lpstr>
      <vt:lpstr>Image retrieval</vt:lpstr>
      <vt:lpstr>Robot location</vt:lpstr>
      <vt:lpstr>Robotics: Sony Aibo</vt:lpstr>
      <vt:lpstr>Structure from Motion</vt:lpstr>
      <vt:lpstr>Structure from Motion</vt:lpstr>
      <vt:lpstr>Augmented reality</vt:lpstr>
      <vt:lpstr>Automatic image stitching</vt:lpstr>
      <vt:lpstr>Automatic image stitching</vt:lpstr>
      <vt:lpstr>Automatic image stitching</vt:lpstr>
      <vt:lpstr>Automatic image stitching</vt:lpstr>
      <vt:lpstr>Automatic image stitching</vt:lpstr>
      <vt:lpstr>Reference</vt:lpstr>
    </vt:vector>
  </TitlesOfParts>
  <Company>Truong Dai Hoc Bach Khoa TPHCM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creator>LE THANH SACH</dc:creator>
  <cp:lastModifiedBy>LTSACH</cp:lastModifiedBy>
  <cp:revision>450</cp:revision>
  <dcterms:created xsi:type="dcterms:W3CDTF">2004-02-07T23:51:55Z</dcterms:created>
  <dcterms:modified xsi:type="dcterms:W3CDTF">2013-11-25T01:09:29Z</dcterms:modified>
</cp:coreProperties>
</file>